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76" r:id="rId4"/>
    <p:sldId id="272" r:id="rId5"/>
    <p:sldId id="277" r:id="rId6"/>
    <p:sldId id="270" r:id="rId7"/>
    <p:sldId id="278" r:id="rId8"/>
    <p:sldId id="289" r:id="rId9"/>
    <p:sldId id="290" r:id="rId10"/>
    <p:sldId id="291" r:id="rId11"/>
    <p:sldId id="292" r:id="rId12"/>
    <p:sldId id="293" r:id="rId13"/>
    <p:sldId id="298" r:id="rId14"/>
    <p:sldId id="288" r:id="rId15"/>
    <p:sldId id="273" r:id="rId16"/>
    <p:sldId id="299" r:id="rId17"/>
    <p:sldId id="300" r:id="rId18"/>
    <p:sldId id="301" r:id="rId19"/>
    <p:sldId id="297" r:id="rId20"/>
    <p:sldId id="302" r:id="rId21"/>
    <p:sldId id="303" r:id="rId22"/>
    <p:sldId id="304" r:id="rId23"/>
    <p:sldId id="28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48"/>
    <a:srgbClr val="F3F3FF"/>
    <a:srgbClr val="EBEBFF"/>
    <a:srgbClr val="FFFFFF"/>
    <a:srgbClr val="FEF8F8"/>
    <a:srgbClr val="FDF1F1"/>
    <a:srgbClr val="F3F6FB"/>
    <a:srgbClr val="E5E4E5"/>
    <a:srgbClr val="B8C7D8"/>
    <a:srgbClr val="54A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8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4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32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67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4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3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9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1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2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3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2023. 6. 20.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0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e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2.jpg"/><Relationship Id="rId10" Type="http://schemas.openxmlformats.org/officeDocument/2006/relationships/image" Target="../media/image40.png"/><Relationship Id="rId4" Type="http://schemas.openxmlformats.org/officeDocument/2006/relationships/image" Target="../media/image31.jpe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32.jpg"/><Relationship Id="rId10" Type="http://schemas.openxmlformats.org/officeDocument/2006/relationships/image" Target="../media/image47.png"/><Relationship Id="rId4" Type="http://schemas.openxmlformats.org/officeDocument/2006/relationships/image" Target="../media/image31.jpe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30.png"/><Relationship Id="rId7" Type="http://schemas.openxmlformats.org/officeDocument/2006/relationships/image" Target="../media/image49.jpg"/><Relationship Id="rId12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3.jpeg"/><Relationship Id="rId5" Type="http://schemas.openxmlformats.org/officeDocument/2006/relationships/image" Target="../media/image32.jpg"/><Relationship Id="rId10" Type="http://schemas.openxmlformats.org/officeDocument/2006/relationships/image" Target="../media/image52.jpg"/><Relationship Id="rId4" Type="http://schemas.openxmlformats.org/officeDocument/2006/relationships/image" Target="../media/image31.jpeg"/><Relationship Id="rId9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30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Relationship Id="rId1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E3E15D-2F0C-FA5F-438D-B095AF90CAFD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지능형 영상처리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A75B467-9038-565A-1D31-830FDCBE6E16}"/>
              </a:ext>
            </a:extLst>
          </p:cNvPr>
          <p:cNvSpPr txBox="1"/>
          <p:nvPr/>
        </p:nvSpPr>
        <p:spPr>
          <a:xfrm>
            <a:off x="676863" y="2514182"/>
            <a:ext cx="105941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&lt;</a:t>
            </a:r>
            <a:r>
              <a:rPr lang="ko-KR" altLang="en-US" sz="4400" b="0" i="0" dirty="0">
                <a:solidFill>
                  <a:srgbClr val="374151"/>
                </a:solidFill>
                <a:effectLst/>
                <a:latin typeface="Söhne"/>
              </a:rPr>
              <a:t>얼굴 객체 탐지 및 </a:t>
            </a:r>
            <a:r>
              <a:rPr lang="ko-KR" altLang="en-US" sz="4400" dirty="0">
                <a:solidFill>
                  <a:srgbClr val="374151"/>
                </a:solidFill>
                <a:latin typeface="Söhne"/>
              </a:rPr>
              <a:t>여드름</a:t>
            </a:r>
            <a:r>
              <a:rPr lang="ko-KR" altLang="en-US" sz="4400" b="0" i="0" dirty="0">
                <a:solidFill>
                  <a:srgbClr val="374151"/>
                </a:solidFill>
                <a:effectLst/>
                <a:latin typeface="Söhne"/>
              </a:rPr>
              <a:t> 검출 분류</a:t>
            </a:r>
            <a:r>
              <a:rPr lang="en-US" altLang="ko-KR" sz="4400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6F9F9-2083-17CD-D71E-6DFAD2C9E156}"/>
              </a:ext>
            </a:extLst>
          </p:cNvPr>
          <p:cNvSpPr txBox="1"/>
          <p:nvPr/>
        </p:nvSpPr>
        <p:spPr>
          <a:xfrm>
            <a:off x="8649730" y="5329541"/>
            <a:ext cx="244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201810866 </a:t>
            </a:r>
            <a:r>
              <a:rPr lang="ko-KR" altLang="en-US" dirty="0"/>
              <a:t>김 건</a:t>
            </a:r>
            <a:endParaRPr lang="en-US" altLang="ko-KR" dirty="0"/>
          </a:p>
          <a:p>
            <a:r>
              <a:rPr lang="en-US" altLang="ko-KR" dirty="0"/>
              <a:t>201810876 </a:t>
            </a:r>
            <a:r>
              <a:rPr lang="ko-KR" altLang="en-US" dirty="0"/>
              <a:t>문성준</a:t>
            </a:r>
            <a:endParaRPr lang="en-US" altLang="ko-KR" dirty="0"/>
          </a:p>
          <a:p>
            <a:r>
              <a:rPr lang="en-US" altLang="ko-KR" dirty="0"/>
              <a:t>201810890 </a:t>
            </a:r>
            <a:r>
              <a:rPr lang="ko-KR" altLang="en-US" dirty="0"/>
              <a:t>정우성</a:t>
            </a: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7B10D5D7-A8A3-5D45-9BFE-1D4A2A9CB571}"/>
              </a:ext>
            </a:extLst>
          </p:cNvPr>
          <p:cNvGrpSpPr/>
          <p:nvPr/>
        </p:nvGrpSpPr>
        <p:grpSpPr>
          <a:xfrm>
            <a:off x="6833944" y="3332597"/>
            <a:ext cx="1988280" cy="860295"/>
            <a:chOff x="5639949" y="3651249"/>
            <a:chExt cx="3125530" cy="1275313"/>
          </a:xfrm>
        </p:grpSpPr>
        <p:pic>
          <p:nvPicPr>
            <p:cNvPr id="30" name="그래픽 29" descr="우는 얼굴(윤곽선) 단색으로 채워진">
              <a:extLst>
                <a:ext uri="{FF2B5EF4-FFF2-40B4-BE49-F238E27FC236}">
                  <a16:creationId xmlns:a16="http://schemas.microsoft.com/office/drawing/2014/main" id="{56BBC02D-34AB-A3EF-4FF7-D77EECD87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9949" y="3651249"/>
              <a:ext cx="1275314" cy="1275313"/>
            </a:xfrm>
            <a:prstGeom prst="rect">
              <a:avLst/>
            </a:prstGeom>
          </p:spPr>
        </p:pic>
        <p:pic>
          <p:nvPicPr>
            <p:cNvPr id="1024" name="그래픽 1023" descr="웃는 얼굴(윤곽선) 단색으로 채워진">
              <a:extLst>
                <a:ext uri="{FF2B5EF4-FFF2-40B4-BE49-F238E27FC236}">
                  <a16:creationId xmlns:a16="http://schemas.microsoft.com/office/drawing/2014/main" id="{C02FD4E9-21E1-CAA1-86F8-7053E6C82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0166" y="3651250"/>
              <a:ext cx="1275313" cy="1275312"/>
            </a:xfrm>
            <a:prstGeom prst="rect">
              <a:avLst/>
            </a:prstGeom>
          </p:spPr>
        </p:pic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E4FB930E-E533-F65F-FAB3-6EAA6630A9C7}"/>
                </a:ext>
              </a:extLst>
            </p:cNvPr>
            <p:cNvSpPr/>
            <p:nvPr/>
          </p:nvSpPr>
          <p:spPr>
            <a:xfrm>
              <a:off x="5858392" y="4286246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05DA2F00-03A0-6788-42C1-5CDC3B3E56B9}"/>
                </a:ext>
              </a:extLst>
            </p:cNvPr>
            <p:cNvSpPr/>
            <p:nvPr/>
          </p:nvSpPr>
          <p:spPr>
            <a:xfrm>
              <a:off x="6574271" y="4286246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8" name="타원 1027">
              <a:extLst>
                <a:ext uri="{FF2B5EF4-FFF2-40B4-BE49-F238E27FC236}">
                  <a16:creationId xmlns:a16="http://schemas.microsoft.com/office/drawing/2014/main" id="{5DBFC44D-9684-891C-6BBA-39A93D4AD96E}"/>
                </a:ext>
              </a:extLst>
            </p:cNvPr>
            <p:cNvSpPr/>
            <p:nvPr/>
          </p:nvSpPr>
          <p:spPr>
            <a:xfrm>
              <a:off x="6470619" y="4379552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타원 1028">
              <a:extLst>
                <a:ext uri="{FF2B5EF4-FFF2-40B4-BE49-F238E27FC236}">
                  <a16:creationId xmlns:a16="http://schemas.microsoft.com/office/drawing/2014/main" id="{A09476EC-2478-D901-AB6B-D92FCA7A85A6}"/>
                </a:ext>
              </a:extLst>
            </p:cNvPr>
            <p:cNvSpPr/>
            <p:nvPr/>
          </p:nvSpPr>
          <p:spPr>
            <a:xfrm>
              <a:off x="5899277" y="4426205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타원 1029">
              <a:extLst>
                <a:ext uri="{FF2B5EF4-FFF2-40B4-BE49-F238E27FC236}">
                  <a16:creationId xmlns:a16="http://schemas.microsoft.com/office/drawing/2014/main" id="{26E34237-544C-BB7D-72C4-7B77218C81A6}"/>
                </a:ext>
              </a:extLst>
            </p:cNvPr>
            <p:cNvSpPr/>
            <p:nvPr/>
          </p:nvSpPr>
          <p:spPr>
            <a:xfrm>
              <a:off x="6201478" y="3918944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타원 1030">
              <a:extLst>
                <a:ext uri="{FF2B5EF4-FFF2-40B4-BE49-F238E27FC236}">
                  <a16:creationId xmlns:a16="http://schemas.microsoft.com/office/drawing/2014/main" id="{DB218997-1392-C70D-4B82-CB5ED8C001D8}"/>
                </a:ext>
              </a:extLst>
            </p:cNvPr>
            <p:cNvSpPr/>
            <p:nvPr/>
          </p:nvSpPr>
          <p:spPr>
            <a:xfrm>
              <a:off x="6308100" y="3918944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 descr="남자 윤곽선">
            <a:extLst>
              <a:ext uri="{FF2B5EF4-FFF2-40B4-BE49-F238E27FC236}">
                <a16:creationId xmlns:a16="http://schemas.microsoft.com/office/drawing/2014/main" id="{230901F4-0FAE-E892-3B14-3FAAC981A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90555" y="3410936"/>
            <a:ext cx="1191403" cy="1191403"/>
          </a:xfrm>
          <a:prstGeom prst="rect">
            <a:avLst/>
          </a:prstGeom>
        </p:spPr>
      </p:pic>
      <p:pic>
        <p:nvPicPr>
          <p:cNvPr id="16" name="그래픽 15" descr="사용자 윤곽선">
            <a:extLst>
              <a:ext uri="{FF2B5EF4-FFF2-40B4-BE49-F238E27FC236}">
                <a16:creationId xmlns:a16="http://schemas.microsoft.com/office/drawing/2014/main" id="{7A1C3D63-07C5-3767-298E-7B6E62F57D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9222" y="3500022"/>
            <a:ext cx="769440" cy="76944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9959B57-6ED4-D2CB-91AC-77C8C0776143}"/>
              </a:ext>
            </a:extLst>
          </p:cNvPr>
          <p:cNvCxnSpPr>
            <a:cxnSpLocks/>
          </p:cNvCxnSpPr>
          <p:nvPr/>
        </p:nvCxnSpPr>
        <p:spPr>
          <a:xfrm>
            <a:off x="3440280" y="3762745"/>
            <a:ext cx="4205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B117BE-3939-E1D7-5CEE-F8A0E8B70C60}"/>
              </a:ext>
            </a:extLst>
          </p:cNvPr>
          <p:cNvSpPr/>
          <p:nvPr/>
        </p:nvSpPr>
        <p:spPr>
          <a:xfrm flipH="1" flipV="1">
            <a:off x="3852046" y="3519071"/>
            <a:ext cx="531431" cy="60517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8418174-F648-F331-D871-1CFC1F202795}"/>
              </a:ext>
            </a:extLst>
          </p:cNvPr>
          <p:cNvCxnSpPr>
            <a:stCxn id="30" idx="3"/>
            <a:endCxn id="1024" idx="1"/>
          </p:cNvCxnSpPr>
          <p:nvPr/>
        </p:nvCxnSpPr>
        <p:spPr>
          <a:xfrm>
            <a:off x="7645224" y="3762745"/>
            <a:ext cx="36572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61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Face Detection </a:t>
              </a:r>
              <a:r>
                <a:rPr lang="ko-KR" altLang="en-US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방법</a:t>
              </a: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(MATLAB) 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0C5D9F82-10EE-B307-C3D6-142E2904E53B}"/>
              </a:ext>
            </a:extLst>
          </p:cNvPr>
          <p:cNvSpPr/>
          <p:nvPr/>
        </p:nvSpPr>
        <p:spPr>
          <a:xfrm>
            <a:off x="305029" y="1182907"/>
            <a:ext cx="3000460" cy="5379437"/>
          </a:xfrm>
          <a:prstGeom prst="rect">
            <a:avLst/>
          </a:prstGeom>
          <a:gradFill>
            <a:gsLst>
              <a:gs pos="71000">
                <a:schemeClr val="accent1">
                  <a:alpha val="3000"/>
                  <a:lumMod val="2000"/>
                  <a:lumOff val="98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B8C7D8">
                  <a:alpha val="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8A942B2A-CB5B-CBB8-462A-0FA73EC20678}"/>
              </a:ext>
            </a:extLst>
          </p:cNvPr>
          <p:cNvSpPr/>
          <p:nvPr/>
        </p:nvSpPr>
        <p:spPr>
          <a:xfrm>
            <a:off x="1010772" y="2108939"/>
            <a:ext cx="1769750" cy="1693691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en-US" altLang="ko-KR" b="0" i="0" dirty="0" err="1">
                <a:solidFill>
                  <a:srgbClr val="343541"/>
                </a:solidFill>
                <a:effectLst/>
                <a:latin typeface="Söhne"/>
              </a:rPr>
              <a:t>vision.Cascade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 </a:t>
            </a:r>
            <a:r>
              <a:rPr lang="en-US" altLang="ko-KR" b="0" i="0" dirty="0" err="1">
                <a:solidFill>
                  <a:srgbClr val="343541"/>
                </a:solidFill>
                <a:effectLst/>
                <a:latin typeface="Söhne"/>
              </a:rPr>
              <a:t>ObjectDetector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()</a:t>
            </a:r>
            <a:r>
              <a:rPr lang="en-US" altLang="ko-KR" dirty="0">
                <a:cs typeface="Aharoni" panose="02010803020104030203" pitchFamily="2" charset="-79"/>
              </a:rPr>
              <a:t>:</a:t>
            </a: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8C046644-1FA5-7B34-9675-3687A4414048}"/>
              </a:ext>
            </a:extLst>
          </p:cNvPr>
          <p:cNvSpPr/>
          <p:nvPr/>
        </p:nvSpPr>
        <p:spPr>
          <a:xfrm>
            <a:off x="1010773" y="2108939"/>
            <a:ext cx="1599078" cy="1693691"/>
          </a:xfrm>
          <a:prstGeom prst="arc">
            <a:avLst>
              <a:gd name="adj1" fmla="val 7470511"/>
              <a:gd name="adj2" fmla="val 16080184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AF2487E-A9EE-5D62-5A81-7F96B700D83D}"/>
              </a:ext>
            </a:extLst>
          </p:cNvPr>
          <p:cNvGrpSpPr/>
          <p:nvPr/>
        </p:nvGrpSpPr>
        <p:grpSpPr>
          <a:xfrm>
            <a:off x="1713159" y="2017064"/>
            <a:ext cx="173485" cy="183749"/>
            <a:chOff x="8105775" y="1819275"/>
            <a:chExt cx="219075" cy="21907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ED83AD6-56E9-BD19-7D0C-9CEF9DC31EEA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56DE3B6-B24D-7A53-3009-7BF747C14CC4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8A87460-5E45-743E-835C-F0E3262382EA}"/>
              </a:ext>
            </a:extLst>
          </p:cNvPr>
          <p:cNvSpPr/>
          <p:nvPr/>
        </p:nvSpPr>
        <p:spPr>
          <a:xfrm>
            <a:off x="359841" y="4341038"/>
            <a:ext cx="2880120" cy="209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44546A"/>
                </a:solidFill>
              </a:rPr>
              <a:t> </a:t>
            </a:r>
            <a:r>
              <a:rPr lang="en-US" altLang="ko-KR" sz="1400" b="1" dirty="0">
                <a:solidFill>
                  <a:srgbClr val="44546A"/>
                </a:solidFill>
              </a:rPr>
              <a:t>Vision </a:t>
            </a:r>
            <a:r>
              <a:rPr lang="ko-KR" altLang="en-US" sz="1400" b="1" dirty="0">
                <a:solidFill>
                  <a:srgbClr val="44546A"/>
                </a:solidFill>
              </a:rPr>
              <a:t>패키지의 </a:t>
            </a:r>
            <a:r>
              <a:rPr lang="en-US" altLang="ko-KR" sz="1400" b="1" dirty="0" err="1">
                <a:solidFill>
                  <a:srgbClr val="44546A"/>
                </a:solidFill>
              </a:rPr>
              <a:t>CascadeObjectDetector</a:t>
            </a:r>
            <a:r>
              <a:rPr lang="en-US" altLang="ko-KR" sz="1400" b="1" dirty="0">
                <a:solidFill>
                  <a:srgbClr val="44546A"/>
                </a:solidFill>
              </a:rPr>
              <a:t>()</a:t>
            </a:r>
            <a:r>
              <a:rPr lang="ko-KR" altLang="en-US" sz="1400" b="1" dirty="0">
                <a:solidFill>
                  <a:srgbClr val="44546A"/>
                </a:solidFill>
              </a:rPr>
              <a:t>클래스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2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2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얼굴 검출기를 생성합니다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 검출기는 </a:t>
            </a:r>
            <a:r>
              <a:rPr lang="en-US" altLang="ko-KR" sz="1200" b="0" i="0" dirty="0" err="1">
                <a:solidFill>
                  <a:srgbClr val="374151"/>
                </a:solidFill>
                <a:effectLst/>
                <a:latin typeface="Söhne"/>
              </a:rPr>
              <a:t>Haar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-like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특징 기반의 얼굴 검출 알고리즘을 사용합니다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sz="1200" dirty="0">
              <a:solidFill>
                <a:srgbClr val="44546A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4274AB-4458-0630-94C6-EA9F3CCE363B}"/>
              </a:ext>
            </a:extLst>
          </p:cNvPr>
          <p:cNvGrpSpPr/>
          <p:nvPr/>
        </p:nvGrpSpPr>
        <p:grpSpPr>
          <a:xfrm>
            <a:off x="3954087" y="1182907"/>
            <a:ext cx="2940984" cy="5379437"/>
            <a:chOff x="6570919" y="1182907"/>
            <a:chExt cx="2940984" cy="5379437"/>
          </a:xfrm>
        </p:grpSpPr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2053DD9D-120E-C909-238A-AC2C99DD4130}"/>
                </a:ext>
              </a:extLst>
            </p:cNvPr>
            <p:cNvSpPr/>
            <p:nvPr/>
          </p:nvSpPr>
          <p:spPr>
            <a:xfrm>
              <a:off x="6570919" y="1182907"/>
              <a:ext cx="2904218" cy="5379437"/>
            </a:xfrm>
            <a:prstGeom prst="rect">
              <a:avLst/>
            </a:prstGeom>
            <a:gradFill>
              <a:gsLst>
                <a:gs pos="71000">
                  <a:schemeClr val="accent1">
                    <a:alpha val="3000"/>
                    <a:lumMod val="2000"/>
                    <a:lumOff val="98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rgbClr val="B8C7D8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6" name="원호 1035">
              <a:extLst>
                <a:ext uri="{FF2B5EF4-FFF2-40B4-BE49-F238E27FC236}">
                  <a16:creationId xmlns:a16="http://schemas.microsoft.com/office/drawing/2014/main" id="{97EDB876-3D06-2E81-33AB-1FCD50984A9B}"/>
                </a:ext>
              </a:extLst>
            </p:cNvPr>
            <p:cNvSpPr/>
            <p:nvPr/>
          </p:nvSpPr>
          <p:spPr>
            <a:xfrm>
              <a:off x="7276663" y="2108939"/>
              <a:ext cx="1599078" cy="169369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dirty="0"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en-US" altLang="ko-KR" dirty="0">
                  <a:cs typeface="Aharoni" panose="02010803020104030203" pitchFamily="2" charset="-79"/>
                </a:rPr>
                <a:t>Step():</a:t>
              </a:r>
            </a:p>
            <a:p>
              <a:pPr algn="ctr">
                <a:defRPr/>
              </a:pPr>
              <a:endParaRPr lang="en-US" altLang="ko-KR" dirty="0">
                <a:cs typeface="Aharoni" panose="02010803020104030203" pitchFamily="2" charset="-79"/>
              </a:endParaRPr>
            </a:p>
          </p:txBody>
        </p:sp>
        <p:sp>
          <p:nvSpPr>
            <p:cNvPr id="1037" name="원호 1036">
              <a:extLst>
                <a:ext uri="{FF2B5EF4-FFF2-40B4-BE49-F238E27FC236}">
                  <a16:creationId xmlns:a16="http://schemas.microsoft.com/office/drawing/2014/main" id="{F5D6EF89-0057-C8B3-1FE9-58426FCA5B85}"/>
                </a:ext>
              </a:extLst>
            </p:cNvPr>
            <p:cNvSpPr/>
            <p:nvPr/>
          </p:nvSpPr>
          <p:spPr>
            <a:xfrm>
              <a:off x="7276663" y="2108939"/>
              <a:ext cx="1599078" cy="1693691"/>
            </a:xfrm>
            <a:prstGeom prst="arc">
              <a:avLst>
                <a:gd name="adj1" fmla="val 7470511"/>
                <a:gd name="adj2" fmla="val 16080184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5FE432CA-D882-9135-2662-D81FF5EC8AFF}"/>
                </a:ext>
              </a:extLst>
            </p:cNvPr>
            <p:cNvGrpSpPr/>
            <p:nvPr/>
          </p:nvGrpSpPr>
          <p:grpSpPr>
            <a:xfrm>
              <a:off x="7979049" y="2017064"/>
              <a:ext cx="173485" cy="183749"/>
              <a:chOff x="8105775" y="1819275"/>
              <a:chExt cx="219075" cy="219075"/>
            </a:xfrm>
          </p:grpSpPr>
          <p:sp>
            <p:nvSpPr>
              <p:cNvPr id="1039" name="타원 1038">
                <a:extLst>
                  <a:ext uri="{FF2B5EF4-FFF2-40B4-BE49-F238E27FC236}">
                    <a16:creationId xmlns:a16="http://schemas.microsoft.com/office/drawing/2014/main" id="{3F201083-3557-3895-A005-3FBA0F16D510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5" name="타원 1044">
                <a:extLst>
                  <a:ext uri="{FF2B5EF4-FFF2-40B4-BE49-F238E27FC236}">
                    <a16:creationId xmlns:a16="http://schemas.microsoft.com/office/drawing/2014/main" id="{425928B3-D94A-5982-B794-0C766492EBFE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6F46506B-D44F-32DB-1327-D6F91F147209}"/>
                </a:ext>
              </a:extLst>
            </p:cNvPr>
            <p:cNvSpPr/>
            <p:nvPr/>
          </p:nvSpPr>
          <p:spPr>
            <a:xfrm>
              <a:off x="6619679" y="4502621"/>
              <a:ext cx="2892224" cy="1770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srgbClr val="44546A"/>
                  </a:solidFill>
                </a:rPr>
                <a:t>’</a:t>
              </a:r>
              <a:r>
                <a:rPr lang="en-US" altLang="ko-KR" sz="1400" b="1" dirty="0" err="1">
                  <a:solidFill>
                    <a:srgbClr val="44546A"/>
                  </a:solidFill>
                </a:rPr>
                <a:t>img</a:t>
              </a:r>
              <a:r>
                <a:rPr lang="en-US" altLang="ko-KR" sz="1400" b="1" dirty="0">
                  <a:solidFill>
                    <a:srgbClr val="44546A"/>
                  </a:solidFill>
                </a:rPr>
                <a:t>’</a:t>
              </a:r>
              <a:r>
                <a:rPr lang="ko-KR" altLang="en-US" sz="1400" b="1" dirty="0">
                  <a:solidFill>
                    <a:srgbClr val="44546A"/>
                  </a:solidFill>
                </a:rPr>
                <a:t>에서 얼굴을 검출</a:t>
              </a:r>
              <a:endParaRPr lang="en-US" altLang="ko-KR" sz="1600" b="1" dirty="0">
                <a:solidFill>
                  <a:srgbClr val="44546A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1200" dirty="0">
                <a:solidFill>
                  <a:srgbClr val="44546A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1200" dirty="0">
                <a:solidFill>
                  <a:srgbClr val="44546A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입력 이미지에서 얼굴을 검출하고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검출된 얼굴의 </a:t>
              </a:r>
              <a:r>
                <a:rPr lang="ko-KR" altLang="en-US" sz="1200" b="0" i="0" dirty="0" err="1">
                  <a:solidFill>
                    <a:srgbClr val="374151"/>
                  </a:solidFill>
                  <a:effectLst/>
                  <a:latin typeface="Söhne"/>
                </a:rPr>
                <a:t>바운딩</a:t>
              </a: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 박스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(bounding box) </a:t>
              </a: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좌표를 반환합니다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  <a:endParaRPr lang="en-US" altLang="ko-KR" sz="12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C3A3DB6-6FC6-A2B7-3286-31A8BD1C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5" y="1707939"/>
            <a:ext cx="3329674" cy="3706334"/>
          </a:xfrm>
          <a:prstGeom prst="rect">
            <a:avLst/>
          </a:prstGeom>
        </p:spPr>
      </p:pic>
      <p:sp>
        <p:nvSpPr>
          <p:cNvPr id="14" name="object 32">
            <a:extLst>
              <a:ext uri="{FF2B5EF4-FFF2-40B4-BE49-F238E27FC236}">
                <a16:creationId xmlns:a16="http://schemas.microsoft.com/office/drawing/2014/main" id="{1DC2F33A-0776-2EB7-1A42-46E4679DBF3F}"/>
              </a:ext>
            </a:extLst>
          </p:cNvPr>
          <p:cNvSpPr txBox="1">
            <a:spLocks/>
          </p:cNvSpPr>
          <p:nvPr/>
        </p:nvSpPr>
        <p:spPr>
          <a:xfrm>
            <a:off x="272454" y="965357"/>
            <a:ext cx="438737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000" spc="-60" dirty="0">
                <a:latin typeface="NanumSquare Neo OTF ExtraBold" pitchFamily="2" charset="-127"/>
                <a:ea typeface="NanumSquare Neo OTF ExtraBold" pitchFamily="2" charset="-127"/>
              </a:rPr>
              <a:t>-MATLAB</a:t>
            </a:r>
            <a:r>
              <a:rPr lang="ko-KR" altLang="en-US" sz="2000" spc="-60" dirty="0">
                <a:latin typeface="NanumSquare Neo OTF ExtraBold" pitchFamily="2" charset="-127"/>
                <a:ea typeface="NanumSquare Neo OTF ExtraBold" pitchFamily="2" charset="-127"/>
              </a:rPr>
              <a:t>을 통한 얼굴 인식 주요 기술</a:t>
            </a:r>
            <a:endParaRPr lang="ko-KR" altLang="en-US" sz="200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2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Face Detection Code(MATLAB)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1FAEE9F-A68E-5629-AF0D-514455DFD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18" y="922003"/>
            <a:ext cx="6147753" cy="54584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D816BE-C1A9-7C89-3FFA-D4E8E014B31C}"/>
              </a:ext>
            </a:extLst>
          </p:cNvPr>
          <p:cNvSpPr/>
          <p:nvPr/>
        </p:nvSpPr>
        <p:spPr>
          <a:xfrm>
            <a:off x="1614841" y="1632641"/>
            <a:ext cx="3890220" cy="510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536339-3F82-DF25-B801-485412E0469D}"/>
              </a:ext>
            </a:extLst>
          </p:cNvPr>
          <p:cNvSpPr/>
          <p:nvPr/>
        </p:nvSpPr>
        <p:spPr>
          <a:xfrm>
            <a:off x="1614841" y="2250094"/>
            <a:ext cx="3890220" cy="510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394F0E7-E698-2443-B3EC-C31C656094AC}"/>
              </a:ext>
            </a:extLst>
          </p:cNvPr>
          <p:cNvCxnSpPr>
            <a:cxnSpLocks/>
          </p:cNvCxnSpPr>
          <p:nvPr/>
        </p:nvCxnSpPr>
        <p:spPr>
          <a:xfrm>
            <a:off x="5521756" y="1887960"/>
            <a:ext cx="27078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19C22C-0FAA-1F66-B8BB-D6851846A53D}"/>
              </a:ext>
            </a:extLst>
          </p:cNvPr>
          <p:cNvSpPr/>
          <p:nvPr/>
        </p:nvSpPr>
        <p:spPr>
          <a:xfrm>
            <a:off x="8307151" y="1530537"/>
            <a:ext cx="3303037" cy="714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374151"/>
                </a:solidFill>
                <a:latin typeface="Söhne"/>
              </a:rPr>
              <a:t>CascadeObjectDetecor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클래스 사용하여 얼굴 검출기 생성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42E71-47C8-2DD3-2E49-68DCA28107D3}"/>
              </a:ext>
            </a:extLst>
          </p:cNvPr>
          <p:cNvCxnSpPr>
            <a:cxnSpLocks/>
          </p:cNvCxnSpPr>
          <p:nvPr/>
        </p:nvCxnSpPr>
        <p:spPr>
          <a:xfrm>
            <a:off x="5505061" y="2505413"/>
            <a:ext cx="2724539" cy="7782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B4798F-6266-6A03-B91E-9EA4C8CF1681}"/>
              </a:ext>
            </a:extLst>
          </p:cNvPr>
          <p:cNvSpPr/>
          <p:nvPr/>
        </p:nvSpPr>
        <p:spPr>
          <a:xfrm>
            <a:off x="8290290" y="2894518"/>
            <a:ext cx="3303037" cy="714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Step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함수를 사용하여 입력 이미지에서 얼굴 검출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182CA7-74D6-385D-7A1C-A0F384C82CC4}"/>
              </a:ext>
            </a:extLst>
          </p:cNvPr>
          <p:cNvSpPr/>
          <p:nvPr/>
        </p:nvSpPr>
        <p:spPr>
          <a:xfrm>
            <a:off x="8307150" y="5485123"/>
            <a:ext cx="3303037" cy="714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Söhne"/>
              </a:rPr>
              <a:t>‘</a:t>
            </a:r>
            <a:r>
              <a:rPr lang="en-US" altLang="ko-KR" dirty="0" err="1">
                <a:solidFill>
                  <a:srgbClr val="374151"/>
                </a:solidFill>
                <a:latin typeface="Söhne"/>
              </a:rPr>
              <a:t>detected_face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’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의 얼굴 이미지 새롭게 생성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F06630-FE96-1261-21D3-64AED4A0FAB8}"/>
              </a:ext>
            </a:extLst>
          </p:cNvPr>
          <p:cNvSpPr/>
          <p:nvPr/>
        </p:nvSpPr>
        <p:spPr>
          <a:xfrm>
            <a:off x="1851310" y="5458726"/>
            <a:ext cx="4465513" cy="510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A031D31-A078-F359-90F5-8DCB1782C502}"/>
              </a:ext>
            </a:extLst>
          </p:cNvPr>
          <p:cNvCxnSpPr>
            <a:cxnSpLocks/>
          </p:cNvCxnSpPr>
          <p:nvPr/>
        </p:nvCxnSpPr>
        <p:spPr>
          <a:xfrm>
            <a:off x="6410131" y="5766318"/>
            <a:ext cx="1803939" cy="102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54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Face Detection Results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E0EBA8D-3EF4-4E50-6909-8165FAF1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52" y="2084198"/>
            <a:ext cx="3144226" cy="35077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95A0E8-263B-22FB-E3D7-6842CFFE2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583" y="2952720"/>
            <a:ext cx="1313770" cy="1770733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689258A-D2D4-110C-B66B-B1165FBB6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48" y="814088"/>
            <a:ext cx="2241371" cy="25402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2132AA3-0E2A-457C-EB76-C80BF954A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825" y="1216836"/>
            <a:ext cx="1333614" cy="198383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CAD7BA1-EE2A-04CA-B23B-CE2DA9B2C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148" y="3927153"/>
            <a:ext cx="2231249" cy="264204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7BAAA1D-F3DF-9199-6421-C4EB0E6A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946" y="4260122"/>
            <a:ext cx="1628133" cy="205411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024" name="화살표: 아래쪽 1023">
            <a:extLst>
              <a:ext uri="{FF2B5EF4-FFF2-40B4-BE49-F238E27FC236}">
                <a16:creationId xmlns:a16="http://schemas.microsoft.com/office/drawing/2014/main" id="{2DDF8702-6E46-545A-4B33-7BD1CA898B30}"/>
              </a:ext>
            </a:extLst>
          </p:cNvPr>
          <p:cNvSpPr/>
          <p:nvPr/>
        </p:nvSpPr>
        <p:spPr>
          <a:xfrm rot="16200000">
            <a:off x="3500335" y="3533271"/>
            <a:ext cx="621963" cy="609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화살표: 아래쪽 1026">
            <a:extLst>
              <a:ext uri="{FF2B5EF4-FFF2-40B4-BE49-F238E27FC236}">
                <a16:creationId xmlns:a16="http://schemas.microsoft.com/office/drawing/2014/main" id="{70C00651-0B78-8D5E-97BE-7045D5F66D03}"/>
              </a:ext>
            </a:extLst>
          </p:cNvPr>
          <p:cNvSpPr/>
          <p:nvPr/>
        </p:nvSpPr>
        <p:spPr>
          <a:xfrm rot="16200000">
            <a:off x="9042690" y="1906524"/>
            <a:ext cx="621963" cy="609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화살표: 아래쪽 1027">
            <a:extLst>
              <a:ext uri="{FF2B5EF4-FFF2-40B4-BE49-F238E27FC236}">
                <a16:creationId xmlns:a16="http://schemas.microsoft.com/office/drawing/2014/main" id="{B2100E1F-EC29-66A8-3675-DFF1659485ED}"/>
              </a:ext>
            </a:extLst>
          </p:cNvPr>
          <p:cNvSpPr/>
          <p:nvPr/>
        </p:nvSpPr>
        <p:spPr>
          <a:xfrm rot="16200000">
            <a:off x="9042690" y="4850851"/>
            <a:ext cx="621963" cy="609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object 32">
            <a:extLst>
              <a:ext uri="{FF2B5EF4-FFF2-40B4-BE49-F238E27FC236}">
                <a16:creationId xmlns:a16="http://schemas.microsoft.com/office/drawing/2014/main" id="{CCC4ABFB-7AF2-6D2F-78E3-EB0AA5F54FD1}"/>
              </a:ext>
            </a:extLst>
          </p:cNvPr>
          <p:cNvSpPr txBox="1">
            <a:spLocks/>
          </p:cNvSpPr>
          <p:nvPr/>
        </p:nvSpPr>
        <p:spPr>
          <a:xfrm>
            <a:off x="312624" y="872280"/>
            <a:ext cx="530051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-PYTHON</a:t>
            </a:r>
            <a:r>
              <a:rPr lang="en-US" altLang="ko-KR" sz="2000" spc="-60" dirty="0">
                <a:latin typeface="NanumSquare Neo OTF ExtraBold" pitchFamily="2" charset="-127"/>
                <a:ea typeface="NanumSquare Neo OTF ExtraBold" pitchFamily="2" charset="-127"/>
              </a:rPr>
              <a:t>, MATLAB</a:t>
            </a:r>
            <a:r>
              <a:rPr lang="ko-KR" altLang="en-US" sz="2000" spc="-60" dirty="0">
                <a:latin typeface="NanumSquare Neo OTF ExtraBold" pitchFamily="2" charset="-127"/>
                <a:ea typeface="NanumSquare Neo OTF ExtraBold" pitchFamily="2" charset="-127"/>
              </a:rPr>
              <a:t>을 이용한 </a:t>
            </a:r>
            <a:r>
              <a:rPr lang="ko-KR" altLang="en-US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얼굴 인식 결과 </a:t>
            </a:r>
          </a:p>
        </p:txBody>
      </p:sp>
    </p:spTree>
    <p:extLst>
      <p:ext uri="{BB962C8B-B14F-4D97-AF65-F5344CB8AC3E}">
        <p14:creationId xmlns:p14="http://schemas.microsoft.com/office/powerpoint/2010/main" val="171332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400" i="1" kern="0" dirty="0" err="1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Img</a:t>
              </a:r>
              <a:r>
                <a:rPr lang="ko-KR" altLang="en-US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crop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25DB519-E2E6-0DB0-F7C9-1E124360F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2" y="1979917"/>
            <a:ext cx="4754369" cy="3688106"/>
          </a:xfrm>
          <a:prstGeom prst="rect">
            <a:avLst/>
          </a:prstGeom>
        </p:spPr>
      </p:pic>
      <p:pic>
        <p:nvPicPr>
          <p:cNvPr id="14" name="그림 13" descr="스크린샷, 반창고이(가) 표시된 사진&#10;&#10;자동 생성된 설명">
            <a:extLst>
              <a:ext uri="{FF2B5EF4-FFF2-40B4-BE49-F238E27FC236}">
                <a16:creationId xmlns:a16="http://schemas.microsoft.com/office/drawing/2014/main" id="{536B6F8A-F4CB-32A2-0575-7B04125B8B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26400" r="56088" b="24145"/>
          <a:stretch/>
        </p:blipFill>
        <p:spPr>
          <a:xfrm>
            <a:off x="8454215" y="2981325"/>
            <a:ext cx="3024082" cy="1473312"/>
          </a:xfrm>
          <a:prstGeom prst="rect">
            <a:avLst/>
          </a:prstGeom>
        </p:spPr>
      </p:pic>
      <p:pic>
        <p:nvPicPr>
          <p:cNvPr id="18" name="그림 17" descr="피부, 인간의 얼굴, 사람, 이마이(가) 표시된 사진&#10;&#10;자동 생성된 설명">
            <a:extLst>
              <a:ext uri="{FF2B5EF4-FFF2-40B4-BE49-F238E27FC236}">
                <a16:creationId xmlns:a16="http://schemas.microsoft.com/office/drawing/2014/main" id="{67EBD2B0-E73C-0FE6-FCAD-1F6CA7854F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26" y="2271383"/>
            <a:ext cx="2067163" cy="2767342"/>
          </a:xfrm>
          <a:prstGeom prst="rect">
            <a:avLst/>
          </a:prstGeom>
        </p:spPr>
      </p:pic>
      <p:sp>
        <p:nvSpPr>
          <p:cNvPr id="15" name="object 32">
            <a:extLst>
              <a:ext uri="{FF2B5EF4-FFF2-40B4-BE49-F238E27FC236}">
                <a16:creationId xmlns:a16="http://schemas.microsoft.com/office/drawing/2014/main" id="{A50E66E6-95BA-FDAB-DA5C-B35F9880C98C}"/>
              </a:ext>
            </a:extLst>
          </p:cNvPr>
          <p:cNvSpPr txBox="1">
            <a:spLocks/>
          </p:cNvSpPr>
          <p:nvPr/>
        </p:nvSpPr>
        <p:spPr>
          <a:xfrm>
            <a:off x="312624" y="994557"/>
            <a:ext cx="78405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-</a:t>
            </a:r>
            <a:r>
              <a:rPr lang="ko-KR" altLang="en-US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얼굴 인식이 된 이미지에 여드름 검출을 위해 특정 부분</a:t>
            </a:r>
            <a:r>
              <a:rPr lang="en-US" altLang="ko-KR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(</a:t>
            </a:r>
            <a:r>
              <a:rPr lang="ko-KR" altLang="en-US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이마</a:t>
            </a:r>
            <a:r>
              <a:rPr lang="en-US" altLang="ko-KR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)</a:t>
            </a:r>
            <a:r>
              <a:rPr lang="ko-KR" altLang="en-US" sz="2000" spc="-60" dirty="0">
                <a:latin typeface="NanumSquare Neo OTF ExtraBold" pitchFamily="2" charset="-127"/>
                <a:ea typeface="NanumSquare Neo OTF ExtraBold" pitchFamily="2" charset="-127"/>
              </a:rPr>
              <a:t>를</a:t>
            </a:r>
            <a:r>
              <a:rPr lang="ko-KR" altLang="en-US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CROP</a:t>
            </a:r>
            <a:r>
              <a:rPr lang="ko-KR" altLang="en-US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6A234BE-1D16-75EC-CBAB-737263BB2C74}"/>
              </a:ext>
            </a:extLst>
          </p:cNvPr>
          <p:cNvSpPr/>
          <p:nvPr/>
        </p:nvSpPr>
        <p:spPr>
          <a:xfrm rot="16200000">
            <a:off x="5252171" y="3394563"/>
            <a:ext cx="914212" cy="609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2FE60B-0B86-4A5D-6106-0772D44FD608}"/>
              </a:ext>
            </a:extLst>
          </p:cNvPr>
          <p:cNvSpPr/>
          <p:nvPr/>
        </p:nvSpPr>
        <p:spPr>
          <a:xfrm>
            <a:off x="7075505" y="2419351"/>
            <a:ext cx="877870" cy="41081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E0C4C41-E0A8-0D6D-1645-04A72BA012E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953375" y="2624756"/>
            <a:ext cx="2012881" cy="35656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90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지능형 영상처리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2640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4. </a:t>
            </a: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여드름 검출 방법</a:t>
            </a: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797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0C5D9F82-10EE-B307-C3D6-142E2904E53B}"/>
              </a:ext>
            </a:extLst>
          </p:cNvPr>
          <p:cNvSpPr/>
          <p:nvPr/>
        </p:nvSpPr>
        <p:spPr>
          <a:xfrm>
            <a:off x="134626" y="1182907"/>
            <a:ext cx="2904218" cy="5379437"/>
          </a:xfrm>
          <a:prstGeom prst="rect">
            <a:avLst/>
          </a:prstGeom>
          <a:gradFill>
            <a:gsLst>
              <a:gs pos="71000">
                <a:schemeClr val="accent1">
                  <a:alpha val="3000"/>
                  <a:lumMod val="2000"/>
                  <a:lumOff val="98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B8C7D8">
                  <a:alpha val="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400" i="1" kern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여드름 검출 방법</a:t>
              </a:r>
              <a:endParaRPr lang="en-US" altLang="ko-KR" sz="24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27" name="원호 26">
            <a:extLst>
              <a:ext uri="{FF2B5EF4-FFF2-40B4-BE49-F238E27FC236}">
                <a16:creationId xmlns:a16="http://schemas.microsoft.com/office/drawing/2014/main" id="{8A942B2A-CB5B-CBB8-462A-0FA73EC20678}"/>
              </a:ext>
            </a:extLst>
          </p:cNvPr>
          <p:cNvSpPr/>
          <p:nvPr/>
        </p:nvSpPr>
        <p:spPr>
          <a:xfrm>
            <a:off x="840370" y="2108939"/>
            <a:ext cx="1599078" cy="1693691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ko-KR" altLang="en-US" dirty="0">
                <a:cs typeface="Aharoni" panose="02010803020104030203" pitchFamily="2" charset="-79"/>
              </a:rPr>
              <a:t>색상을 이용한 탐지</a:t>
            </a:r>
            <a:r>
              <a:rPr lang="en-US" altLang="ko-KR" dirty="0">
                <a:cs typeface="Aharoni" panose="02010803020104030203" pitchFamily="2" charset="-79"/>
              </a:rPr>
              <a:t>:</a:t>
            </a: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8C046644-1FA5-7B34-9675-3687A4414048}"/>
              </a:ext>
            </a:extLst>
          </p:cNvPr>
          <p:cNvSpPr/>
          <p:nvPr/>
        </p:nvSpPr>
        <p:spPr>
          <a:xfrm>
            <a:off x="840370" y="2108939"/>
            <a:ext cx="1599078" cy="1693691"/>
          </a:xfrm>
          <a:prstGeom prst="arc">
            <a:avLst>
              <a:gd name="adj1" fmla="val 7470511"/>
              <a:gd name="adj2" fmla="val 16080184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AF2487E-A9EE-5D62-5A81-7F96B700D83D}"/>
              </a:ext>
            </a:extLst>
          </p:cNvPr>
          <p:cNvGrpSpPr/>
          <p:nvPr/>
        </p:nvGrpSpPr>
        <p:grpSpPr>
          <a:xfrm>
            <a:off x="1542756" y="2017064"/>
            <a:ext cx="173485" cy="183749"/>
            <a:chOff x="8105775" y="1819275"/>
            <a:chExt cx="219075" cy="21907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ED83AD6-56E9-BD19-7D0C-9CEF9DC31EEA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56DE3B6-B24D-7A53-3009-7BF747C14CC4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8A87460-5E45-743E-835C-F0E3262382EA}"/>
              </a:ext>
            </a:extLst>
          </p:cNvPr>
          <p:cNvSpPr/>
          <p:nvPr/>
        </p:nvSpPr>
        <p:spPr>
          <a:xfrm>
            <a:off x="84620" y="4202539"/>
            <a:ext cx="2988035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44546A"/>
                </a:solidFill>
              </a:rPr>
              <a:t> 색상 공간</a:t>
            </a:r>
            <a:r>
              <a:rPr lang="en-US" altLang="ko-KR" sz="1400" b="1" dirty="0">
                <a:solidFill>
                  <a:srgbClr val="44546A"/>
                </a:solidFill>
              </a:rPr>
              <a:t>(</a:t>
            </a:r>
            <a:r>
              <a:rPr lang="ko-KR" altLang="en-US" sz="1400" b="1" dirty="0">
                <a:solidFill>
                  <a:srgbClr val="44546A"/>
                </a:solidFill>
              </a:rPr>
              <a:t>예</a:t>
            </a:r>
            <a:r>
              <a:rPr lang="en-US" altLang="ko-KR" sz="1400" b="1" dirty="0">
                <a:solidFill>
                  <a:srgbClr val="44546A"/>
                </a:solidFill>
              </a:rPr>
              <a:t>: RGB, HSV)</a:t>
            </a:r>
            <a:r>
              <a:rPr lang="ko-KR" altLang="en-US" sz="1400" b="1" dirty="0">
                <a:solidFill>
                  <a:srgbClr val="44546A"/>
                </a:solidFill>
              </a:rPr>
              <a:t>을 선택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2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2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/>
                </a:solidFill>
              </a:rPr>
              <a:t>이미지를 선택한 색상 공간으로 변환한 다음</a:t>
            </a:r>
            <a:r>
              <a:rPr lang="en-US" altLang="ko-KR" sz="1200" dirty="0">
                <a:solidFill>
                  <a:srgbClr val="44546A"/>
                </a:solidFill>
              </a:rPr>
              <a:t>, </a:t>
            </a:r>
            <a:r>
              <a:rPr lang="ko-KR" altLang="en-US" sz="1200" dirty="0">
                <a:solidFill>
                  <a:srgbClr val="44546A"/>
                </a:solidFill>
              </a:rPr>
              <a:t>색상 범위 내에 있는 픽셀을 여드름으로 간주합니다</a:t>
            </a:r>
            <a:r>
              <a:rPr lang="en-US" altLang="ko-KR" sz="1200" dirty="0">
                <a:solidFill>
                  <a:srgbClr val="44546A"/>
                </a:solidFill>
              </a:rPr>
              <a:t>.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2053DD9D-120E-C909-238A-AC2C99DD4130}"/>
              </a:ext>
            </a:extLst>
          </p:cNvPr>
          <p:cNvSpPr/>
          <p:nvPr/>
        </p:nvSpPr>
        <p:spPr>
          <a:xfrm>
            <a:off x="3109262" y="1182907"/>
            <a:ext cx="2904218" cy="5379437"/>
          </a:xfrm>
          <a:prstGeom prst="rect">
            <a:avLst/>
          </a:prstGeom>
          <a:gradFill>
            <a:gsLst>
              <a:gs pos="71000">
                <a:schemeClr val="accent1">
                  <a:alpha val="3000"/>
                  <a:lumMod val="2000"/>
                  <a:lumOff val="98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B8C7D8">
                  <a:alpha val="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6" name="원호 1035">
            <a:extLst>
              <a:ext uri="{FF2B5EF4-FFF2-40B4-BE49-F238E27FC236}">
                <a16:creationId xmlns:a16="http://schemas.microsoft.com/office/drawing/2014/main" id="{97EDB876-3D06-2E81-33AB-1FCD50984A9B}"/>
              </a:ext>
            </a:extLst>
          </p:cNvPr>
          <p:cNvSpPr/>
          <p:nvPr/>
        </p:nvSpPr>
        <p:spPr>
          <a:xfrm>
            <a:off x="3815006" y="2108939"/>
            <a:ext cx="1599078" cy="1693691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dirty="0"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ko-KR" altLang="en-US" dirty="0">
                <a:cs typeface="Aharoni" panose="02010803020104030203" pitchFamily="2" charset="-79"/>
              </a:rPr>
              <a:t>이진화를 이용한 탐지</a:t>
            </a:r>
            <a:r>
              <a:rPr lang="en-US" altLang="ko-KR" dirty="0">
                <a:cs typeface="Aharoni" panose="02010803020104030203" pitchFamily="2" charset="-79"/>
              </a:rPr>
              <a:t>:</a:t>
            </a:r>
          </a:p>
          <a:p>
            <a:pPr algn="ctr">
              <a:defRPr/>
            </a:pPr>
            <a:endParaRPr lang="en-US" altLang="ko-KR" dirty="0">
              <a:cs typeface="Aharoni" panose="02010803020104030203" pitchFamily="2" charset="-79"/>
            </a:endParaRPr>
          </a:p>
        </p:txBody>
      </p:sp>
      <p:sp>
        <p:nvSpPr>
          <p:cNvPr id="1037" name="원호 1036">
            <a:extLst>
              <a:ext uri="{FF2B5EF4-FFF2-40B4-BE49-F238E27FC236}">
                <a16:creationId xmlns:a16="http://schemas.microsoft.com/office/drawing/2014/main" id="{F5D6EF89-0057-C8B3-1FE9-58426FCA5B85}"/>
              </a:ext>
            </a:extLst>
          </p:cNvPr>
          <p:cNvSpPr/>
          <p:nvPr/>
        </p:nvSpPr>
        <p:spPr>
          <a:xfrm>
            <a:off x="3815006" y="2108939"/>
            <a:ext cx="1599078" cy="1693691"/>
          </a:xfrm>
          <a:prstGeom prst="arc">
            <a:avLst>
              <a:gd name="adj1" fmla="val 7470511"/>
              <a:gd name="adj2" fmla="val 16080184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5FE432CA-D882-9135-2662-D81FF5EC8AFF}"/>
              </a:ext>
            </a:extLst>
          </p:cNvPr>
          <p:cNvGrpSpPr/>
          <p:nvPr/>
        </p:nvGrpSpPr>
        <p:grpSpPr>
          <a:xfrm>
            <a:off x="4517392" y="2017064"/>
            <a:ext cx="173485" cy="183749"/>
            <a:chOff x="8105775" y="1819275"/>
            <a:chExt cx="219075" cy="219075"/>
          </a:xfrm>
        </p:grpSpPr>
        <p:sp>
          <p:nvSpPr>
            <p:cNvPr id="1039" name="타원 1038">
              <a:extLst>
                <a:ext uri="{FF2B5EF4-FFF2-40B4-BE49-F238E27FC236}">
                  <a16:creationId xmlns:a16="http://schemas.microsoft.com/office/drawing/2014/main" id="{3F201083-3557-3895-A005-3FBA0F16D510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5" name="타원 1044">
              <a:extLst>
                <a:ext uri="{FF2B5EF4-FFF2-40B4-BE49-F238E27FC236}">
                  <a16:creationId xmlns:a16="http://schemas.microsoft.com/office/drawing/2014/main" id="{425928B3-D94A-5982-B794-0C766492EBFE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6F46506B-D44F-32DB-1327-D6F91F147209}"/>
              </a:ext>
            </a:extLst>
          </p:cNvPr>
          <p:cNvSpPr/>
          <p:nvPr/>
        </p:nvSpPr>
        <p:spPr>
          <a:xfrm>
            <a:off x="3148549" y="4202539"/>
            <a:ext cx="2892224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 err="1">
                <a:solidFill>
                  <a:srgbClr val="44546A"/>
                </a:solidFill>
              </a:rPr>
              <a:t>이진화을</a:t>
            </a:r>
            <a:r>
              <a:rPr lang="ko-KR" altLang="en-US" sz="1400" b="1" dirty="0">
                <a:solidFill>
                  <a:srgbClr val="44546A"/>
                </a:solidFill>
              </a:rPr>
              <a:t> 사용하여 흑백 이미지로 변환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 err="1">
                <a:solidFill>
                  <a:srgbClr val="44546A"/>
                </a:solidFill>
              </a:rPr>
              <a:t>이진화된</a:t>
            </a:r>
            <a:r>
              <a:rPr lang="ko-KR" altLang="en-US" sz="1200" dirty="0">
                <a:solidFill>
                  <a:srgbClr val="44546A"/>
                </a:solidFill>
              </a:rPr>
              <a:t> 이미지에서 여드름과 같은 어두운 영역을 탐지합니다</a:t>
            </a:r>
            <a:r>
              <a:rPr lang="en-US" altLang="ko-KR" sz="1200" dirty="0">
                <a:solidFill>
                  <a:srgbClr val="44546A"/>
                </a:solidFill>
              </a:rPr>
              <a:t>.</a:t>
            </a: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C3177604-4091-0F7E-4A87-BE11CB597416}"/>
              </a:ext>
            </a:extLst>
          </p:cNvPr>
          <p:cNvSpPr/>
          <p:nvPr/>
        </p:nvSpPr>
        <p:spPr>
          <a:xfrm>
            <a:off x="6119828" y="1182907"/>
            <a:ext cx="2904218" cy="5379437"/>
          </a:xfrm>
          <a:prstGeom prst="rect">
            <a:avLst/>
          </a:prstGeom>
          <a:gradFill>
            <a:gsLst>
              <a:gs pos="71000">
                <a:schemeClr val="accent1">
                  <a:alpha val="3000"/>
                  <a:lumMod val="2000"/>
                  <a:lumOff val="98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B8C7D8">
                  <a:alpha val="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원호 1053">
            <a:extLst>
              <a:ext uri="{FF2B5EF4-FFF2-40B4-BE49-F238E27FC236}">
                <a16:creationId xmlns:a16="http://schemas.microsoft.com/office/drawing/2014/main" id="{1F4B62EB-E264-9C5C-6F7B-2C0F379AE275}"/>
              </a:ext>
            </a:extLst>
          </p:cNvPr>
          <p:cNvSpPr/>
          <p:nvPr/>
        </p:nvSpPr>
        <p:spPr>
          <a:xfrm>
            <a:off x="6825572" y="2108939"/>
            <a:ext cx="1599078" cy="1693691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ko-KR" altLang="en-US" dirty="0" err="1">
                <a:cs typeface="Aharoni" panose="02010803020104030203" pitchFamily="2" charset="-79"/>
              </a:rPr>
              <a:t>에지를</a:t>
            </a:r>
            <a:r>
              <a:rPr lang="ko-KR" altLang="en-US" dirty="0">
                <a:cs typeface="Aharoni" panose="02010803020104030203" pitchFamily="2" charset="-79"/>
              </a:rPr>
              <a:t> 이용한 탐지</a:t>
            </a:r>
            <a:r>
              <a:rPr lang="en-US" altLang="ko-KR" dirty="0">
                <a:cs typeface="Aharoni" panose="02010803020104030203" pitchFamily="2" charset="-79"/>
              </a:rPr>
              <a:t>:</a:t>
            </a:r>
          </a:p>
        </p:txBody>
      </p:sp>
      <p:sp>
        <p:nvSpPr>
          <p:cNvPr id="1055" name="원호 1054">
            <a:extLst>
              <a:ext uri="{FF2B5EF4-FFF2-40B4-BE49-F238E27FC236}">
                <a16:creationId xmlns:a16="http://schemas.microsoft.com/office/drawing/2014/main" id="{3F2FDC3D-B28A-F513-B228-F9AEA61091C7}"/>
              </a:ext>
            </a:extLst>
          </p:cNvPr>
          <p:cNvSpPr/>
          <p:nvPr/>
        </p:nvSpPr>
        <p:spPr>
          <a:xfrm>
            <a:off x="6825572" y="2108939"/>
            <a:ext cx="1599078" cy="1693691"/>
          </a:xfrm>
          <a:prstGeom prst="arc">
            <a:avLst>
              <a:gd name="adj1" fmla="val 7470511"/>
              <a:gd name="adj2" fmla="val 16080184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056" name="그룹 1055">
            <a:extLst>
              <a:ext uri="{FF2B5EF4-FFF2-40B4-BE49-F238E27FC236}">
                <a16:creationId xmlns:a16="http://schemas.microsoft.com/office/drawing/2014/main" id="{739D1660-98D1-80E6-C7CD-0C78FA0174A4}"/>
              </a:ext>
            </a:extLst>
          </p:cNvPr>
          <p:cNvGrpSpPr/>
          <p:nvPr/>
        </p:nvGrpSpPr>
        <p:grpSpPr>
          <a:xfrm>
            <a:off x="7527958" y="2017064"/>
            <a:ext cx="173485" cy="183749"/>
            <a:chOff x="8105775" y="1819275"/>
            <a:chExt cx="219075" cy="219075"/>
          </a:xfrm>
        </p:grpSpPr>
        <p:sp>
          <p:nvSpPr>
            <p:cNvPr id="1057" name="타원 1056">
              <a:extLst>
                <a:ext uri="{FF2B5EF4-FFF2-40B4-BE49-F238E27FC236}">
                  <a16:creationId xmlns:a16="http://schemas.microsoft.com/office/drawing/2014/main" id="{3E2B3878-47AF-5D78-AF4D-7A769A6E969D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8" name="타원 1057">
              <a:extLst>
                <a:ext uri="{FF2B5EF4-FFF2-40B4-BE49-F238E27FC236}">
                  <a16:creationId xmlns:a16="http://schemas.microsoft.com/office/drawing/2014/main" id="{12FFE65A-2CA4-F0CC-557E-51DDE795BAE4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31DD96BF-7172-9791-8BB5-7C5A75900F07}"/>
              </a:ext>
            </a:extLst>
          </p:cNvPr>
          <p:cNvSpPr/>
          <p:nvPr/>
        </p:nvSpPr>
        <p:spPr>
          <a:xfrm>
            <a:off x="6232036" y="4202539"/>
            <a:ext cx="2679803" cy="1903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44546A"/>
                </a:solidFill>
              </a:rPr>
              <a:t>에지 검출 알고리즘</a:t>
            </a:r>
            <a:r>
              <a:rPr lang="en-US" altLang="ko-KR" sz="1400" b="1" dirty="0">
                <a:solidFill>
                  <a:srgbClr val="44546A"/>
                </a:solidFill>
              </a:rPr>
              <a:t>(</a:t>
            </a:r>
            <a:r>
              <a:rPr lang="ko-KR" altLang="en-US" sz="1400" b="1" dirty="0">
                <a:solidFill>
                  <a:srgbClr val="44546A"/>
                </a:solidFill>
              </a:rPr>
              <a:t>예</a:t>
            </a:r>
            <a:r>
              <a:rPr lang="en-US" altLang="ko-KR" sz="1400" b="1" dirty="0">
                <a:solidFill>
                  <a:srgbClr val="44546A"/>
                </a:solidFill>
              </a:rPr>
              <a:t>: Canny </a:t>
            </a:r>
            <a:r>
              <a:rPr lang="ko-KR" altLang="en-US" sz="1400" b="1" dirty="0">
                <a:solidFill>
                  <a:srgbClr val="44546A"/>
                </a:solidFill>
              </a:rPr>
              <a:t>에지 검출</a:t>
            </a:r>
            <a:r>
              <a:rPr lang="en-US" altLang="ko-KR" sz="1400" b="1" dirty="0">
                <a:solidFill>
                  <a:srgbClr val="44546A"/>
                </a:solidFill>
              </a:rPr>
              <a:t>)</a:t>
            </a:r>
            <a:r>
              <a:rPr lang="ko-KR" altLang="en-US" sz="1400" b="1" dirty="0">
                <a:solidFill>
                  <a:srgbClr val="44546A"/>
                </a:solidFill>
              </a:rPr>
              <a:t>을 사용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/>
                </a:solidFill>
              </a:rPr>
              <a:t>캐니 에지 알고리즘을 사용하여 에지가 여드름의 경계와 일치하는 경우 여드름으로 간주합니다</a:t>
            </a:r>
            <a:r>
              <a:rPr lang="en-US" altLang="ko-KR" sz="1200" dirty="0">
                <a:solidFill>
                  <a:srgbClr val="44546A"/>
                </a:solidFill>
              </a:rPr>
              <a:t>.</a:t>
            </a: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3002A980-94F7-8CF4-6401-6D8DE698F589}"/>
              </a:ext>
            </a:extLst>
          </p:cNvPr>
          <p:cNvSpPr/>
          <p:nvPr/>
        </p:nvSpPr>
        <p:spPr>
          <a:xfrm>
            <a:off x="9124260" y="1182907"/>
            <a:ext cx="2904218" cy="5379437"/>
          </a:xfrm>
          <a:prstGeom prst="rect">
            <a:avLst/>
          </a:prstGeom>
          <a:gradFill>
            <a:gsLst>
              <a:gs pos="71000">
                <a:schemeClr val="accent1">
                  <a:alpha val="3000"/>
                  <a:lumMod val="2000"/>
                  <a:lumOff val="98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B8C7D8">
                  <a:alpha val="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원호 1060">
            <a:extLst>
              <a:ext uri="{FF2B5EF4-FFF2-40B4-BE49-F238E27FC236}">
                <a16:creationId xmlns:a16="http://schemas.microsoft.com/office/drawing/2014/main" id="{83A0EEAD-FE28-6C41-A99B-FAFCDA79F9EB}"/>
              </a:ext>
            </a:extLst>
          </p:cNvPr>
          <p:cNvSpPr/>
          <p:nvPr/>
        </p:nvSpPr>
        <p:spPr>
          <a:xfrm>
            <a:off x="9830004" y="2108939"/>
            <a:ext cx="1599078" cy="1693691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ko-KR" altLang="en-US" dirty="0">
                <a:cs typeface="Aharoni" panose="02010803020104030203" pitchFamily="2" charset="-79"/>
              </a:rPr>
              <a:t> 주파수 영역을 이용한 탐지</a:t>
            </a:r>
            <a:r>
              <a:rPr lang="en-US" altLang="ko-KR" dirty="0">
                <a:cs typeface="Aharoni" panose="02010803020104030203" pitchFamily="2" charset="-79"/>
              </a:rPr>
              <a:t>:</a:t>
            </a:r>
          </a:p>
        </p:txBody>
      </p:sp>
      <p:sp>
        <p:nvSpPr>
          <p:cNvPr id="1062" name="원호 1061">
            <a:extLst>
              <a:ext uri="{FF2B5EF4-FFF2-40B4-BE49-F238E27FC236}">
                <a16:creationId xmlns:a16="http://schemas.microsoft.com/office/drawing/2014/main" id="{CE4AE8C1-9F26-6B3E-89F7-5F853586C51F}"/>
              </a:ext>
            </a:extLst>
          </p:cNvPr>
          <p:cNvSpPr/>
          <p:nvPr/>
        </p:nvSpPr>
        <p:spPr>
          <a:xfrm>
            <a:off x="9830004" y="2108939"/>
            <a:ext cx="1599078" cy="1693691"/>
          </a:xfrm>
          <a:prstGeom prst="arc">
            <a:avLst>
              <a:gd name="adj1" fmla="val 7470511"/>
              <a:gd name="adj2" fmla="val 16080184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063" name="그룹 1062">
            <a:extLst>
              <a:ext uri="{FF2B5EF4-FFF2-40B4-BE49-F238E27FC236}">
                <a16:creationId xmlns:a16="http://schemas.microsoft.com/office/drawing/2014/main" id="{C5E74B83-D5D7-2393-2509-312711CB222B}"/>
              </a:ext>
            </a:extLst>
          </p:cNvPr>
          <p:cNvGrpSpPr/>
          <p:nvPr/>
        </p:nvGrpSpPr>
        <p:grpSpPr>
          <a:xfrm>
            <a:off x="10532390" y="2017064"/>
            <a:ext cx="173485" cy="183749"/>
            <a:chOff x="8105775" y="1819275"/>
            <a:chExt cx="219075" cy="219075"/>
          </a:xfrm>
        </p:grpSpPr>
        <p:sp>
          <p:nvSpPr>
            <p:cNvPr id="1064" name="타원 1063">
              <a:extLst>
                <a:ext uri="{FF2B5EF4-FFF2-40B4-BE49-F238E27FC236}">
                  <a16:creationId xmlns:a16="http://schemas.microsoft.com/office/drawing/2014/main" id="{C3ECDC01-EF42-199D-E9D7-4B2F54211D30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5" name="타원 1064">
              <a:extLst>
                <a:ext uri="{FF2B5EF4-FFF2-40B4-BE49-F238E27FC236}">
                  <a16:creationId xmlns:a16="http://schemas.microsoft.com/office/drawing/2014/main" id="{C5FCFFBA-BEDF-1DFE-EE0E-13A567AB56D9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20EF30BB-B638-D50B-A961-CDEBDE926DE4}"/>
              </a:ext>
            </a:extLst>
          </p:cNvPr>
          <p:cNvSpPr/>
          <p:nvPr/>
        </p:nvSpPr>
        <p:spPr>
          <a:xfrm>
            <a:off x="9236468" y="4202539"/>
            <a:ext cx="2679803" cy="18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44546A"/>
                </a:solidFill>
              </a:rPr>
              <a:t> </a:t>
            </a:r>
            <a:r>
              <a:rPr lang="ko-KR" altLang="en-US" sz="1400" b="1" dirty="0">
                <a:solidFill>
                  <a:srgbClr val="44546A"/>
                </a:solidFill>
              </a:rPr>
              <a:t>주파수 변환</a:t>
            </a:r>
            <a:r>
              <a:rPr lang="en-US" altLang="ko-KR" sz="1400" b="1" dirty="0">
                <a:solidFill>
                  <a:srgbClr val="44546A"/>
                </a:solidFill>
              </a:rPr>
              <a:t>(</a:t>
            </a:r>
            <a:r>
              <a:rPr lang="ko-KR" altLang="en-US" sz="1400" b="1" dirty="0">
                <a:solidFill>
                  <a:srgbClr val="44546A"/>
                </a:solidFill>
              </a:rPr>
              <a:t>예</a:t>
            </a:r>
            <a:r>
              <a:rPr lang="en-US" altLang="ko-KR" sz="1400" b="1" dirty="0">
                <a:solidFill>
                  <a:srgbClr val="44546A"/>
                </a:solidFill>
              </a:rPr>
              <a:t>: FFT)</a:t>
            </a:r>
            <a:r>
              <a:rPr lang="ko-KR" altLang="en-US" sz="1400" b="1" dirty="0">
                <a:solidFill>
                  <a:srgbClr val="44546A"/>
                </a:solidFill>
              </a:rPr>
              <a:t>을 사용</a:t>
            </a:r>
            <a:endParaRPr lang="en-US" altLang="ko-KR" sz="1600" b="1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2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rgbClr val="44546A"/>
                </a:solidFill>
              </a:rPr>
              <a:t> </a:t>
            </a:r>
            <a:endParaRPr lang="en-US" altLang="ko-KR" sz="9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rgbClr val="44546A"/>
                </a:solidFill>
              </a:rPr>
              <a:t>FFT</a:t>
            </a:r>
            <a:r>
              <a:rPr lang="ko-KR" altLang="en-US" sz="1200" dirty="0">
                <a:solidFill>
                  <a:srgbClr val="44546A"/>
                </a:solidFill>
              </a:rPr>
              <a:t>를 사용해 이미지를 주파수영역으로 보낸 다음</a:t>
            </a:r>
            <a:r>
              <a:rPr lang="en-US" altLang="ko-KR" sz="1200" dirty="0">
                <a:solidFill>
                  <a:srgbClr val="44546A"/>
                </a:solidFill>
              </a:rPr>
              <a:t>, high pass</a:t>
            </a:r>
            <a:r>
              <a:rPr lang="ko-KR" altLang="en-US" sz="1200" dirty="0">
                <a:solidFill>
                  <a:srgbClr val="44546A"/>
                </a:solidFill>
              </a:rPr>
              <a:t> 필터링을 사용하여 여드름을 검출합니다</a:t>
            </a:r>
            <a:r>
              <a:rPr lang="en-US" altLang="ko-KR" sz="1200" dirty="0">
                <a:solidFill>
                  <a:srgbClr val="44546A"/>
                </a:solidFill>
              </a:rPr>
              <a:t>. </a:t>
            </a:r>
          </a:p>
        </p:txBody>
      </p:sp>
      <p:sp>
        <p:nvSpPr>
          <p:cNvPr id="5" name="object 32">
            <a:extLst>
              <a:ext uri="{FF2B5EF4-FFF2-40B4-BE49-F238E27FC236}">
                <a16:creationId xmlns:a16="http://schemas.microsoft.com/office/drawing/2014/main" id="{71EA1BD7-2718-C4C3-A2E9-1ADD4853E00A}"/>
              </a:ext>
            </a:extLst>
          </p:cNvPr>
          <p:cNvSpPr txBox="1">
            <a:spLocks/>
          </p:cNvSpPr>
          <p:nvPr/>
        </p:nvSpPr>
        <p:spPr>
          <a:xfrm>
            <a:off x="312624" y="872280"/>
            <a:ext cx="71332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-MATLAB</a:t>
            </a:r>
            <a:r>
              <a:rPr lang="ko-KR" altLang="en-US" sz="2000" spc="-60" dirty="0">
                <a:latin typeface="NanumSquare Neo OTF ExtraBold" pitchFamily="2" charset="-127"/>
                <a:ea typeface="NanumSquare Neo OTF ExtraBold" pitchFamily="2" charset="-127"/>
              </a:rPr>
              <a:t>의</a:t>
            </a:r>
            <a:r>
              <a:rPr lang="ko-KR" altLang="en-US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다양한 영상처리 기법을 이용하여 여드름 객체 검출</a:t>
            </a:r>
          </a:p>
        </p:txBody>
      </p:sp>
    </p:spTree>
    <p:extLst>
      <p:ext uri="{BB962C8B-B14F-4D97-AF65-F5344CB8AC3E}">
        <p14:creationId xmlns:p14="http://schemas.microsoft.com/office/powerpoint/2010/main" val="1185908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1. </a:t>
              </a:r>
              <a:r>
                <a:rPr lang="ko-KR" altLang="en-US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색상을 이용한 탐지</a:t>
              </a:r>
              <a:endParaRPr lang="en-US" altLang="ko-KR" sz="24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17" name="그림 16" descr="피부, 인간의 얼굴, 사람, 이마이(가) 표시된 사진&#10;&#10;자동 생성된 설명">
            <a:extLst>
              <a:ext uri="{FF2B5EF4-FFF2-40B4-BE49-F238E27FC236}">
                <a16:creationId xmlns:a16="http://schemas.microsoft.com/office/drawing/2014/main" id="{9FE56B34-0D40-16B9-6210-EEEFECFD01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9" y="1309672"/>
            <a:ext cx="1542267" cy="1895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C6665-0EDA-67A1-78BE-EE9AFE18B37A}"/>
              </a:ext>
            </a:extLst>
          </p:cNvPr>
          <p:cNvSpPr txBox="1"/>
          <p:nvPr/>
        </p:nvSpPr>
        <p:spPr>
          <a:xfrm>
            <a:off x="252550" y="709883"/>
            <a:ext cx="2166357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1.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얼굴 탐지 후 이미지</a:t>
            </a:r>
            <a:endParaRPr lang="ko-KR" altLang="en-US" sz="1200" b="1" i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D84B1-A2C1-04E9-C79F-884631CACF9A}"/>
              </a:ext>
            </a:extLst>
          </p:cNvPr>
          <p:cNvSpPr txBox="1"/>
          <p:nvPr/>
        </p:nvSpPr>
        <p:spPr>
          <a:xfrm>
            <a:off x="233906" y="3486854"/>
            <a:ext cx="3995813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2. HSV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색상영역으로 변환</a:t>
            </a:r>
            <a:endParaRPr lang="ko-KR" altLang="en-US" sz="1200" b="1" i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C0015-E2E1-100D-1ABA-EF25052FF09B}"/>
              </a:ext>
            </a:extLst>
          </p:cNvPr>
          <p:cNvSpPr txBox="1"/>
          <p:nvPr/>
        </p:nvSpPr>
        <p:spPr>
          <a:xfrm>
            <a:off x="6235973" y="3828737"/>
            <a:ext cx="2019870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3.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여드름 탐지 결과</a:t>
            </a:r>
            <a:endParaRPr lang="ko-KR" altLang="en-US" sz="1200" b="1" i="1" u="sng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09041DC-1977-4634-14A8-EC73AD945D0E}"/>
              </a:ext>
            </a:extLst>
          </p:cNvPr>
          <p:cNvSpPr/>
          <p:nvPr/>
        </p:nvSpPr>
        <p:spPr>
          <a:xfrm>
            <a:off x="207270" y="693012"/>
            <a:ext cx="5583930" cy="26580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4142594-176B-65FB-DE75-D6F67E237614}"/>
              </a:ext>
            </a:extLst>
          </p:cNvPr>
          <p:cNvSpPr/>
          <p:nvPr/>
        </p:nvSpPr>
        <p:spPr>
          <a:xfrm>
            <a:off x="207270" y="3437059"/>
            <a:ext cx="5583930" cy="30649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672E8CD-FBA4-DDA2-91A5-202591D0E2D5}"/>
              </a:ext>
            </a:extLst>
          </p:cNvPr>
          <p:cNvSpPr/>
          <p:nvPr/>
        </p:nvSpPr>
        <p:spPr>
          <a:xfrm>
            <a:off x="6235973" y="3807305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F64BE1-7B40-8B5A-5259-D9C1BAA2F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42" y="1644887"/>
            <a:ext cx="2194485" cy="722301"/>
          </a:xfrm>
          <a:prstGeom prst="rect">
            <a:avLst/>
          </a:prstGeom>
        </p:spPr>
      </p:pic>
      <p:pic>
        <p:nvPicPr>
          <p:cNvPr id="18" name="그림 17" descr="스크린샷, 반창고이(가) 표시된 사진&#10;&#10;자동 생성된 설명">
            <a:extLst>
              <a:ext uri="{FF2B5EF4-FFF2-40B4-BE49-F238E27FC236}">
                <a16:creationId xmlns:a16="http://schemas.microsoft.com/office/drawing/2014/main" id="{E37B3D24-F836-1E2B-06D4-7DFAA5269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59" y="4604663"/>
            <a:ext cx="5342645" cy="1518064"/>
          </a:xfrm>
          <a:prstGeom prst="rect">
            <a:avLst/>
          </a:prstGeom>
        </p:spPr>
      </p:pic>
      <p:pic>
        <p:nvPicPr>
          <p:cNvPr id="30" name="그림 29" descr="스크린샷, 다채로움, 아동 미술이(가) 표시된 사진&#10;&#10;자동 생성된 설명">
            <a:extLst>
              <a:ext uri="{FF2B5EF4-FFF2-40B4-BE49-F238E27FC236}">
                <a16:creationId xmlns:a16="http://schemas.microsoft.com/office/drawing/2014/main" id="{A111794F-B75D-B668-EE5A-6233433CA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26" y="5409424"/>
            <a:ext cx="2853958" cy="1039303"/>
          </a:xfrm>
          <a:prstGeom prst="rect">
            <a:avLst/>
          </a:prstGeom>
        </p:spPr>
      </p:pic>
      <p:pic>
        <p:nvPicPr>
          <p:cNvPr id="32" name="그림 3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01BC36-040B-5F95-5135-F2A2B1636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00" y="4116695"/>
            <a:ext cx="3363680" cy="81676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84BC464-220F-AF12-83C8-204BB8837A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00" y="4933463"/>
            <a:ext cx="4584699" cy="4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2. </a:t>
              </a:r>
              <a:r>
                <a:rPr lang="ko-KR" altLang="en-US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이진화를 이용한 탐지</a:t>
              </a:r>
              <a:endParaRPr lang="en-US" altLang="ko-KR" sz="24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15" name="그림 14" descr="스크린샷, 반창고이(가) 표시된 사진&#10;&#10;자동 생성된 설명">
            <a:extLst>
              <a:ext uri="{FF2B5EF4-FFF2-40B4-BE49-F238E27FC236}">
                <a16:creationId xmlns:a16="http://schemas.microsoft.com/office/drawing/2014/main" id="{71F49CFD-85D2-F1F2-EE71-CF35746FB9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4"/>
          <a:stretch/>
        </p:blipFill>
        <p:spPr>
          <a:xfrm>
            <a:off x="6235973" y="4653025"/>
            <a:ext cx="2695384" cy="1576947"/>
          </a:xfrm>
          <a:prstGeom prst="rect">
            <a:avLst/>
          </a:prstGeom>
        </p:spPr>
      </p:pic>
      <p:pic>
        <p:nvPicPr>
          <p:cNvPr id="17" name="그림 16" descr="피부, 인간의 얼굴, 사람, 이마이(가) 표시된 사진&#10;&#10;자동 생성된 설명">
            <a:extLst>
              <a:ext uri="{FF2B5EF4-FFF2-40B4-BE49-F238E27FC236}">
                <a16:creationId xmlns:a16="http://schemas.microsoft.com/office/drawing/2014/main" id="{9FE56B34-0D40-16B9-6210-EEEFECFD01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9" y="1309672"/>
            <a:ext cx="1542267" cy="1895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C6665-0EDA-67A1-78BE-EE9AFE18B37A}"/>
              </a:ext>
            </a:extLst>
          </p:cNvPr>
          <p:cNvSpPr txBox="1"/>
          <p:nvPr/>
        </p:nvSpPr>
        <p:spPr>
          <a:xfrm>
            <a:off x="252550" y="709883"/>
            <a:ext cx="2166357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1.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얼굴 탐지 후 이미지</a:t>
            </a:r>
            <a:endParaRPr lang="ko-KR" altLang="en-US" sz="1200" b="1" i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D84B1-A2C1-04E9-C79F-884631CACF9A}"/>
              </a:ext>
            </a:extLst>
          </p:cNvPr>
          <p:cNvSpPr txBox="1"/>
          <p:nvPr/>
        </p:nvSpPr>
        <p:spPr>
          <a:xfrm>
            <a:off x="253211" y="3776921"/>
            <a:ext cx="1118389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3.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이진화</a:t>
            </a:r>
            <a:endParaRPr lang="ko-KR" altLang="en-US" sz="1200" b="1" i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C0015-E2E1-100D-1ABA-EF25052FF09B}"/>
              </a:ext>
            </a:extLst>
          </p:cNvPr>
          <p:cNvSpPr txBox="1"/>
          <p:nvPr/>
        </p:nvSpPr>
        <p:spPr>
          <a:xfrm>
            <a:off x="6235973" y="3828737"/>
            <a:ext cx="2019870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4.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여드름 탐지 결과</a:t>
            </a:r>
            <a:endParaRPr lang="ko-KR" altLang="en-US" sz="1200" b="1" i="1" u="sng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09041DC-1977-4634-14A8-EC73AD945D0E}"/>
              </a:ext>
            </a:extLst>
          </p:cNvPr>
          <p:cNvSpPr/>
          <p:nvPr/>
        </p:nvSpPr>
        <p:spPr>
          <a:xfrm>
            <a:off x="207270" y="693011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4142594-176B-65FB-DE75-D6F67E237614}"/>
              </a:ext>
            </a:extLst>
          </p:cNvPr>
          <p:cNvSpPr/>
          <p:nvPr/>
        </p:nvSpPr>
        <p:spPr>
          <a:xfrm>
            <a:off x="207270" y="3765981"/>
            <a:ext cx="5583930" cy="3017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53C7A9-C5E4-9C14-24D0-4CDB7EC4393C}"/>
              </a:ext>
            </a:extLst>
          </p:cNvPr>
          <p:cNvSpPr/>
          <p:nvPr/>
        </p:nvSpPr>
        <p:spPr>
          <a:xfrm>
            <a:off x="6168194" y="696617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672E8CD-FBA4-DDA2-91A5-202591D0E2D5}"/>
              </a:ext>
            </a:extLst>
          </p:cNvPr>
          <p:cNvSpPr/>
          <p:nvPr/>
        </p:nvSpPr>
        <p:spPr>
          <a:xfrm>
            <a:off x="6235973" y="3807305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F64BE1-7B40-8B5A-5259-D9C1BAA2F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42" y="1644887"/>
            <a:ext cx="2194485" cy="7223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73A007A-1487-6AE3-839E-B1AF370059DA}"/>
              </a:ext>
            </a:extLst>
          </p:cNvPr>
          <p:cNvSpPr txBox="1"/>
          <p:nvPr/>
        </p:nvSpPr>
        <p:spPr>
          <a:xfrm>
            <a:off x="6235973" y="677670"/>
            <a:ext cx="1359270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2.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배경제거</a:t>
            </a:r>
            <a:endParaRPr lang="en-US" altLang="ko-KR" sz="1600" b="1" i="1" u="sng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39" name="그림 38" descr="스크린샷, 반창고이(가) 표시된 사진&#10;&#10;자동 생성된 설명">
            <a:extLst>
              <a:ext uri="{FF2B5EF4-FFF2-40B4-BE49-F238E27FC236}">
                <a16:creationId xmlns:a16="http://schemas.microsoft.com/office/drawing/2014/main" id="{8B57E980-E708-B7EE-BC54-22B5447FF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7" t="7408" r="5114" b="72603"/>
          <a:stretch/>
        </p:blipFill>
        <p:spPr>
          <a:xfrm>
            <a:off x="9250818" y="4653025"/>
            <a:ext cx="2306260" cy="315207"/>
          </a:xfrm>
          <a:prstGeom prst="rect">
            <a:avLst/>
          </a:prstGeom>
        </p:spPr>
      </p:pic>
      <p:pic>
        <p:nvPicPr>
          <p:cNvPr id="18" name="그림 17" descr="텍스트, 스크린샷, 문구용품, 봉투이(가) 표시된 사진&#10;&#10;자동 생성된 설명">
            <a:extLst>
              <a:ext uri="{FF2B5EF4-FFF2-40B4-BE49-F238E27FC236}">
                <a16:creationId xmlns:a16="http://schemas.microsoft.com/office/drawing/2014/main" id="{D6D33A73-69E6-BA55-904D-83E1963421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31089" r="6001" b="27664"/>
          <a:stretch/>
        </p:blipFill>
        <p:spPr>
          <a:xfrm>
            <a:off x="8905803" y="4983410"/>
            <a:ext cx="2914100" cy="1023823"/>
          </a:xfrm>
          <a:prstGeom prst="rect">
            <a:avLst/>
          </a:prstGeom>
        </p:spPr>
      </p:pic>
      <p:pic>
        <p:nvPicPr>
          <p:cNvPr id="32" name="그림 3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0BB7E0A-6CEA-7860-6316-6C3031DB6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962" y="1191465"/>
            <a:ext cx="2742266" cy="792210"/>
          </a:xfrm>
          <a:prstGeom prst="rect">
            <a:avLst/>
          </a:prstGeom>
        </p:spPr>
      </p:pic>
      <p:pic>
        <p:nvPicPr>
          <p:cNvPr id="40" name="그림 39" descr="스크린샷, 블랙, 자연이(가) 표시된 사진&#10;&#10;자동 생성된 설명">
            <a:extLst>
              <a:ext uri="{FF2B5EF4-FFF2-40B4-BE49-F238E27FC236}">
                <a16:creationId xmlns:a16="http://schemas.microsoft.com/office/drawing/2014/main" id="{03CF1D1A-4AF6-A10A-4F9D-1DE38D98C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41" y="2112436"/>
            <a:ext cx="4863308" cy="115883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5C5FEA6-F9C0-FA53-59DB-0ED7035777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25" y="5489318"/>
            <a:ext cx="3114114" cy="1225336"/>
          </a:xfrm>
          <a:prstGeom prst="rect">
            <a:avLst/>
          </a:prstGeom>
        </p:spPr>
      </p:pic>
      <p:pic>
        <p:nvPicPr>
          <p:cNvPr id="49" name="그림 4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0E12B4D-8DDA-1CF0-90A1-86FF0433E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4" y="4290489"/>
            <a:ext cx="3023744" cy="631352"/>
          </a:xfrm>
          <a:prstGeom prst="rect">
            <a:avLst/>
          </a:prstGeom>
        </p:spPr>
      </p:pic>
      <p:pic>
        <p:nvPicPr>
          <p:cNvPr id="51" name="그림 5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B4D6C5B-9D46-11FB-BEF8-491D20BD05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4" y="4868428"/>
            <a:ext cx="4624508" cy="7205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B01B02-95CD-7D21-AC71-F6A420E4B1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927" y="5659562"/>
            <a:ext cx="1365992" cy="10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9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3. </a:t>
              </a:r>
              <a:r>
                <a:rPr lang="ko-KR" altLang="en-US" sz="2400" i="1" kern="0" dirty="0" err="1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에지를</a:t>
              </a:r>
              <a:r>
                <a:rPr lang="ko-KR" altLang="en-US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이용한 탐지</a:t>
              </a:r>
              <a:endParaRPr lang="en-US" altLang="ko-KR" sz="24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15" name="그림 14" descr="스크린샷, 반창고이(가) 표시된 사진&#10;&#10;자동 생성된 설명">
            <a:extLst>
              <a:ext uri="{FF2B5EF4-FFF2-40B4-BE49-F238E27FC236}">
                <a16:creationId xmlns:a16="http://schemas.microsoft.com/office/drawing/2014/main" id="{71F49CFD-85D2-F1F2-EE71-CF35746FB9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4"/>
          <a:stretch/>
        </p:blipFill>
        <p:spPr>
          <a:xfrm>
            <a:off x="6446933" y="4553906"/>
            <a:ext cx="2695384" cy="1576947"/>
          </a:xfrm>
          <a:prstGeom prst="rect">
            <a:avLst/>
          </a:prstGeom>
        </p:spPr>
      </p:pic>
      <p:pic>
        <p:nvPicPr>
          <p:cNvPr id="17" name="그림 16" descr="피부, 인간의 얼굴, 사람, 이마이(가) 표시된 사진&#10;&#10;자동 생성된 설명">
            <a:extLst>
              <a:ext uri="{FF2B5EF4-FFF2-40B4-BE49-F238E27FC236}">
                <a16:creationId xmlns:a16="http://schemas.microsoft.com/office/drawing/2014/main" id="{9FE56B34-0D40-16B9-6210-EEEFECFD01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9" y="1309672"/>
            <a:ext cx="1542267" cy="1895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C6665-0EDA-67A1-78BE-EE9AFE18B37A}"/>
              </a:ext>
            </a:extLst>
          </p:cNvPr>
          <p:cNvSpPr txBox="1"/>
          <p:nvPr/>
        </p:nvSpPr>
        <p:spPr>
          <a:xfrm>
            <a:off x="252550" y="709883"/>
            <a:ext cx="2166357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1.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얼굴 탐지 후 이미지</a:t>
            </a:r>
            <a:endParaRPr lang="ko-KR" altLang="en-US" sz="1200" b="1" i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D84B1-A2C1-04E9-C79F-884631CACF9A}"/>
              </a:ext>
            </a:extLst>
          </p:cNvPr>
          <p:cNvSpPr txBox="1"/>
          <p:nvPr/>
        </p:nvSpPr>
        <p:spPr>
          <a:xfrm>
            <a:off x="253212" y="3776921"/>
            <a:ext cx="2655830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3.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 여드름 객체 검출</a:t>
            </a:r>
            <a:endParaRPr lang="ko-KR" altLang="en-US" sz="1200" b="1" i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C0015-E2E1-100D-1ABA-EF25052FF09B}"/>
              </a:ext>
            </a:extLst>
          </p:cNvPr>
          <p:cNvSpPr txBox="1"/>
          <p:nvPr/>
        </p:nvSpPr>
        <p:spPr>
          <a:xfrm>
            <a:off x="6235973" y="3828737"/>
            <a:ext cx="2019870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4.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여드름 탐지 결과</a:t>
            </a:r>
            <a:endParaRPr lang="ko-KR" altLang="en-US" sz="1200" b="1" i="1" u="sng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09041DC-1977-4634-14A8-EC73AD945D0E}"/>
              </a:ext>
            </a:extLst>
          </p:cNvPr>
          <p:cNvSpPr/>
          <p:nvPr/>
        </p:nvSpPr>
        <p:spPr>
          <a:xfrm>
            <a:off x="207270" y="693011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4142594-176B-65FB-DE75-D6F67E237614}"/>
              </a:ext>
            </a:extLst>
          </p:cNvPr>
          <p:cNvSpPr/>
          <p:nvPr/>
        </p:nvSpPr>
        <p:spPr>
          <a:xfrm>
            <a:off x="207270" y="3765981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672E8CD-FBA4-DDA2-91A5-202591D0E2D5}"/>
              </a:ext>
            </a:extLst>
          </p:cNvPr>
          <p:cNvSpPr/>
          <p:nvPr/>
        </p:nvSpPr>
        <p:spPr>
          <a:xfrm>
            <a:off x="6235973" y="3807305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F64BE1-7B40-8B5A-5259-D9C1BAA2F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42" y="1644887"/>
            <a:ext cx="2194485" cy="722301"/>
          </a:xfrm>
          <a:prstGeom prst="rect">
            <a:avLst/>
          </a:prstGeom>
        </p:spPr>
      </p:pic>
      <p:pic>
        <p:nvPicPr>
          <p:cNvPr id="39" name="그림 38" descr="스크린샷, 반창고이(가) 표시된 사진&#10;&#10;자동 생성된 설명">
            <a:extLst>
              <a:ext uri="{FF2B5EF4-FFF2-40B4-BE49-F238E27FC236}">
                <a16:creationId xmlns:a16="http://schemas.microsoft.com/office/drawing/2014/main" id="{8B57E980-E708-B7EE-BC54-22B5447FF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7" t="7408" r="5114" b="72603"/>
          <a:stretch/>
        </p:blipFill>
        <p:spPr>
          <a:xfrm>
            <a:off x="9327980" y="4709792"/>
            <a:ext cx="2306260" cy="315207"/>
          </a:xfrm>
          <a:prstGeom prst="rect">
            <a:avLst/>
          </a:prstGeom>
        </p:spPr>
      </p:pic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ABAB498E-0B55-8FFC-22B9-7FBB9888C4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081" y="4988404"/>
            <a:ext cx="2152058" cy="759679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8A9CF4A0-C132-C9F1-D02E-42E826EF7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6" t="29094" r="9682" b="33921"/>
          <a:stretch/>
        </p:blipFill>
        <p:spPr>
          <a:xfrm>
            <a:off x="9405081" y="4983773"/>
            <a:ext cx="2152058" cy="775848"/>
          </a:xfrm>
          <a:prstGeom prst="rect">
            <a:avLst/>
          </a:prstGeom>
        </p:spPr>
      </p:pic>
      <p:pic>
        <p:nvPicPr>
          <p:cNvPr id="26" name="그림 25" descr="블랙, 어둠, 흑백이(가) 표시된 사진&#10;&#10;자동 생성된 설명">
            <a:extLst>
              <a:ext uri="{FF2B5EF4-FFF2-40B4-BE49-F238E27FC236}">
                <a16:creationId xmlns:a16="http://schemas.microsoft.com/office/drawing/2014/main" id="{BC6F3E0F-F74A-C0AD-2930-E8F9772ED4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46" y="2123499"/>
            <a:ext cx="2750030" cy="982154"/>
          </a:xfrm>
          <a:prstGeom prst="rect">
            <a:avLst/>
          </a:prstGeom>
        </p:spPr>
      </p:pic>
      <p:pic>
        <p:nvPicPr>
          <p:cNvPr id="29" name="그림 2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1D22107-C4A2-EB87-1192-6838818B53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68" y="1331508"/>
            <a:ext cx="4851510" cy="641957"/>
          </a:xfrm>
          <a:prstGeom prst="rect">
            <a:avLst/>
          </a:prstGeom>
        </p:spPr>
      </p:pic>
      <p:pic>
        <p:nvPicPr>
          <p:cNvPr id="32" name="그림 3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AA49748-F04A-8D31-0C58-95A68FD671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" y="4681621"/>
            <a:ext cx="4918879" cy="90435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EE27A99-ABA2-052B-8DF5-85132DD34037}"/>
              </a:ext>
            </a:extLst>
          </p:cNvPr>
          <p:cNvSpPr/>
          <p:nvPr/>
        </p:nvSpPr>
        <p:spPr>
          <a:xfrm>
            <a:off x="6132620" y="693011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BCA7A5-8546-90C0-F07F-8CAAF40520CE}"/>
              </a:ext>
            </a:extLst>
          </p:cNvPr>
          <p:cNvSpPr txBox="1"/>
          <p:nvPr/>
        </p:nvSpPr>
        <p:spPr>
          <a:xfrm>
            <a:off x="6163014" y="713069"/>
            <a:ext cx="1314332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2.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sz="1600" b="1" i="1" u="sng" dirty="0" err="1">
                <a:solidFill>
                  <a:srgbClr val="374151"/>
                </a:solidFill>
                <a:latin typeface="Söhne"/>
              </a:rPr>
              <a:t>에지검출</a:t>
            </a:r>
            <a:endParaRPr lang="ko-KR" altLang="en-US" sz="1200" b="1" i="1" u="sng" dirty="0"/>
          </a:p>
        </p:txBody>
      </p:sp>
    </p:spTree>
    <p:extLst>
      <p:ext uri="{BB962C8B-B14F-4D97-AF65-F5344CB8AC3E}">
        <p14:creationId xmlns:p14="http://schemas.microsoft.com/office/powerpoint/2010/main" val="342084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4. </a:t>
              </a:r>
              <a:r>
                <a:rPr lang="ko-KR" altLang="en-US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주파수 필터링을 이용한 탐지</a:t>
              </a:r>
              <a:endParaRPr lang="en-US" altLang="ko-KR" sz="24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15" name="그림 14" descr="스크린샷, 반창고이(가) 표시된 사진&#10;&#10;자동 생성된 설명">
            <a:extLst>
              <a:ext uri="{FF2B5EF4-FFF2-40B4-BE49-F238E27FC236}">
                <a16:creationId xmlns:a16="http://schemas.microsoft.com/office/drawing/2014/main" id="{71F49CFD-85D2-F1F2-EE71-CF35746FB9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4"/>
          <a:stretch/>
        </p:blipFill>
        <p:spPr>
          <a:xfrm>
            <a:off x="6446933" y="4896809"/>
            <a:ext cx="2695384" cy="1576947"/>
          </a:xfrm>
          <a:prstGeom prst="rect">
            <a:avLst/>
          </a:prstGeom>
        </p:spPr>
      </p:pic>
      <p:pic>
        <p:nvPicPr>
          <p:cNvPr id="17" name="그림 16" descr="피부, 인간의 얼굴, 사람, 이마이(가) 표시된 사진&#10;&#10;자동 생성된 설명">
            <a:extLst>
              <a:ext uri="{FF2B5EF4-FFF2-40B4-BE49-F238E27FC236}">
                <a16:creationId xmlns:a16="http://schemas.microsoft.com/office/drawing/2014/main" id="{9FE56B34-0D40-16B9-6210-EEEFECFD01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9" y="1309672"/>
            <a:ext cx="1542267" cy="1895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C6665-0EDA-67A1-78BE-EE9AFE18B37A}"/>
              </a:ext>
            </a:extLst>
          </p:cNvPr>
          <p:cNvSpPr txBox="1"/>
          <p:nvPr/>
        </p:nvSpPr>
        <p:spPr>
          <a:xfrm>
            <a:off x="252550" y="709883"/>
            <a:ext cx="2166357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1.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얼굴 탐지 후 이미지</a:t>
            </a:r>
            <a:endParaRPr lang="ko-KR" altLang="en-US" sz="1200" b="1" i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D84B1-A2C1-04E9-C79F-884631CACF9A}"/>
              </a:ext>
            </a:extLst>
          </p:cNvPr>
          <p:cNvSpPr txBox="1"/>
          <p:nvPr/>
        </p:nvSpPr>
        <p:spPr>
          <a:xfrm>
            <a:off x="253211" y="3776921"/>
            <a:ext cx="1146381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3.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이진화</a:t>
            </a:r>
            <a:endParaRPr lang="ko-KR" altLang="en-US" sz="1200" b="1" i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C0015-E2E1-100D-1ABA-EF25052FF09B}"/>
              </a:ext>
            </a:extLst>
          </p:cNvPr>
          <p:cNvSpPr txBox="1"/>
          <p:nvPr/>
        </p:nvSpPr>
        <p:spPr>
          <a:xfrm>
            <a:off x="6235973" y="3828737"/>
            <a:ext cx="2019870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4.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여드름 탐지 결과</a:t>
            </a:r>
            <a:endParaRPr lang="ko-KR" altLang="en-US" sz="1200" b="1" i="1" u="sng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09041DC-1977-4634-14A8-EC73AD945D0E}"/>
              </a:ext>
            </a:extLst>
          </p:cNvPr>
          <p:cNvSpPr/>
          <p:nvPr/>
        </p:nvSpPr>
        <p:spPr>
          <a:xfrm>
            <a:off x="207270" y="693011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4142594-176B-65FB-DE75-D6F67E237614}"/>
              </a:ext>
            </a:extLst>
          </p:cNvPr>
          <p:cNvSpPr/>
          <p:nvPr/>
        </p:nvSpPr>
        <p:spPr>
          <a:xfrm>
            <a:off x="207270" y="3765981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53C7A9-C5E4-9C14-24D0-4CDB7EC4393C}"/>
              </a:ext>
            </a:extLst>
          </p:cNvPr>
          <p:cNvSpPr/>
          <p:nvPr/>
        </p:nvSpPr>
        <p:spPr>
          <a:xfrm>
            <a:off x="6168194" y="696617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672E8CD-FBA4-DDA2-91A5-202591D0E2D5}"/>
              </a:ext>
            </a:extLst>
          </p:cNvPr>
          <p:cNvSpPr/>
          <p:nvPr/>
        </p:nvSpPr>
        <p:spPr>
          <a:xfrm>
            <a:off x="6235973" y="3807305"/>
            <a:ext cx="5583930" cy="27359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F64BE1-7B40-8B5A-5259-D9C1BAA2F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42" y="1644887"/>
            <a:ext cx="2194485" cy="722301"/>
          </a:xfrm>
          <a:prstGeom prst="rect">
            <a:avLst/>
          </a:prstGeom>
        </p:spPr>
      </p:pic>
      <p:pic>
        <p:nvPicPr>
          <p:cNvPr id="21" name="그림 20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E3D1DEBA-485D-9F02-DD20-628513768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99" y="1295623"/>
            <a:ext cx="2889718" cy="670987"/>
          </a:xfrm>
          <a:prstGeom prst="rect">
            <a:avLst/>
          </a:prstGeom>
        </p:spPr>
      </p:pic>
      <p:pic>
        <p:nvPicPr>
          <p:cNvPr id="23" name="그림 22" descr="텍스트, 폰트, 대수학이(가) 표시된 사진&#10;&#10;자동 생성된 설명">
            <a:extLst>
              <a:ext uri="{FF2B5EF4-FFF2-40B4-BE49-F238E27FC236}">
                <a16:creationId xmlns:a16="http://schemas.microsoft.com/office/drawing/2014/main" id="{05F46DC9-8E40-22F2-379F-D0933B2E0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38" y="1880416"/>
            <a:ext cx="3177540" cy="1386840"/>
          </a:xfrm>
          <a:prstGeom prst="rect">
            <a:avLst/>
          </a:prstGeom>
        </p:spPr>
      </p:pic>
      <p:pic>
        <p:nvPicPr>
          <p:cNvPr id="24" name="그림 23" descr="텍스트, 폰트, 화이트, 대수학이(가) 표시된 사진&#10;&#10;자동 생성된 설명">
            <a:extLst>
              <a:ext uri="{FF2B5EF4-FFF2-40B4-BE49-F238E27FC236}">
                <a16:creationId xmlns:a16="http://schemas.microsoft.com/office/drawing/2014/main" id="{7E56457D-1003-C5F0-9A34-357F099B0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801" y="1295623"/>
            <a:ext cx="2567940" cy="10896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73A007A-1487-6AE3-839E-B1AF370059DA}"/>
              </a:ext>
            </a:extLst>
          </p:cNvPr>
          <p:cNvSpPr txBox="1"/>
          <p:nvPr/>
        </p:nvSpPr>
        <p:spPr>
          <a:xfrm>
            <a:off x="6329154" y="750683"/>
            <a:ext cx="3626609" cy="513795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2. 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주파수 영역 필터링</a:t>
            </a: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(FFT-</a:t>
            </a:r>
            <a:r>
              <a:rPr lang="ko-KR" altLang="en-US" sz="1600" b="1" i="1" u="sng" dirty="0">
                <a:solidFill>
                  <a:srgbClr val="374151"/>
                </a:solidFill>
                <a:latin typeface="Söhne"/>
              </a:rPr>
              <a:t>필터링</a:t>
            </a:r>
            <a:r>
              <a:rPr lang="en-US" altLang="ko-KR" sz="1600" b="1" i="1" u="sng" dirty="0">
                <a:solidFill>
                  <a:srgbClr val="374151"/>
                </a:solidFill>
                <a:latin typeface="Söhne"/>
              </a:rPr>
              <a:t>-IFFT)</a:t>
            </a:r>
          </a:p>
        </p:txBody>
      </p:sp>
      <p:pic>
        <p:nvPicPr>
          <p:cNvPr id="31" name="그림 30" descr="블랙, 스크린샷, 흐릿한, 비이(가) 표시된 사진&#10;&#10;자동 생성된 설명">
            <a:extLst>
              <a:ext uri="{FF2B5EF4-FFF2-40B4-BE49-F238E27FC236}">
                <a16:creationId xmlns:a16="http://schemas.microsoft.com/office/drawing/2014/main" id="{65AEADD7-EB91-2913-72F5-F3BB0DD22D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098" y="2631913"/>
            <a:ext cx="1996751" cy="693613"/>
          </a:xfrm>
          <a:prstGeom prst="rect">
            <a:avLst/>
          </a:prstGeom>
        </p:spPr>
      </p:pic>
      <p:pic>
        <p:nvPicPr>
          <p:cNvPr id="33" name="그림 32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92F8F89E-2B32-C862-1C8F-262BC0D41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0" y="4380876"/>
            <a:ext cx="3092526" cy="937260"/>
          </a:xfrm>
          <a:prstGeom prst="rect">
            <a:avLst/>
          </a:prstGeom>
        </p:spPr>
      </p:pic>
      <p:pic>
        <p:nvPicPr>
          <p:cNvPr id="38" name="그림 37" descr="블랙이(가) 표시된 사진&#10;&#10;자동 생성된 설명">
            <a:extLst>
              <a:ext uri="{FF2B5EF4-FFF2-40B4-BE49-F238E27FC236}">
                <a16:creationId xmlns:a16="http://schemas.microsoft.com/office/drawing/2014/main" id="{67FE9B3F-9FB3-BBBE-33FF-C5D2CA0EEB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764" y="5269176"/>
            <a:ext cx="2689929" cy="1184625"/>
          </a:xfrm>
          <a:prstGeom prst="rect">
            <a:avLst/>
          </a:prstGeom>
        </p:spPr>
      </p:pic>
      <p:pic>
        <p:nvPicPr>
          <p:cNvPr id="39" name="그림 38" descr="스크린샷, 반창고이(가) 표시된 사진&#10;&#10;자동 생성된 설명">
            <a:extLst>
              <a:ext uri="{FF2B5EF4-FFF2-40B4-BE49-F238E27FC236}">
                <a16:creationId xmlns:a16="http://schemas.microsoft.com/office/drawing/2014/main" id="{8B57E980-E708-B7EE-BC54-22B5447FF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7" t="7408" r="5114" b="72603"/>
          <a:stretch/>
        </p:blipFill>
        <p:spPr>
          <a:xfrm>
            <a:off x="9327980" y="5052695"/>
            <a:ext cx="2306260" cy="315207"/>
          </a:xfrm>
          <a:prstGeom prst="rect">
            <a:avLst/>
          </a:prstGeom>
        </p:spPr>
      </p:pic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ABAB498E-0B55-8FFC-22B9-7FBB9888C4F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081" y="5347637"/>
            <a:ext cx="2152058" cy="7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42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목차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8BC763-ADCF-47AA-CE42-0788E01F0124}"/>
              </a:ext>
            </a:extLst>
          </p:cNvPr>
          <p:cNvGrpSpPr/>
          <p:nvPr/>
        </p:nvGrpSpPr>
        <p:grpSpPr>
          <a:xfrm>
            <a:off x="272454" y="2278785"/>
            <a:ext cx="1789060" cy="2300430"/>
            <a:chOff x="1111395" y="1885247"/>
            <a:chExt cx="2801654" cy="3621737"/>
          </a:xfrm>
        </p:grpSpPr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79295E24-1E66-4ED6-64B0-95888CD8E92B}"/>
                </a:ext>
              </a:extLst>
            </p:cNvPr>
            <p:cNvSpPr/>
            <p:nvPr/>
          </p:nvSpPr>
          <p:spPr>
            <a:xfrm>
              <a:off x="1736006" y="3910686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9D610968-8419-2430-689D-E3208035A1BB}"/>
                </a:ext>
              </a:extLst>
            </p:cNvPr>
            <p:cNvSpPr/>
            <p:nvPr/>
          </p:nvSpPr>
          <p:spPr>
            <a:xfrm>
              <a:off x="1111395" y="1885247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24" name="직선 연결선 1023">
              <a:extLst>
                <a:ext uri="{FF2B5EF4-FFF2-40B4-BE49-F238E27FC236}">
                  <a16:creationId xmlns:a16="http://schemas.microsoft.com/office/drawing/2014/main" id="{B92F36C8-8A51-ED22-5B15-935ED59110E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512221" y="4298794"/>
              <a:ext cx="0" cy="1208190"/>
            </a:xfrm>
            <a:prstGeom prst="line">
              <a:avLst/>
            </a:prstGeom>
            <a:ln w="19050">
              <a:solidFill>
                <a:srgbClr val="54A0F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55D2590-6BA7-FF15-DC31-D82F38FDA946}"/>
                </a:ext>
              </a:extLst>
            </p:cNvPr>
            <p:cNvSpPr/>
            <p:nvPr/>
          </p:nvSpPr>
          <p:spPr>
            <a:xfrm>
              <a:off x="1321510" y="2095362"/>
              <a:ext cx="1605209" cy="16052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4A0F4"/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6B440495-974D-655C-A7E6-729CF5E518CB}"/>
                </a:ext>
              </a:extLst>
            </p:cNvPr>
            <p:cNvGrpSpPr/>
            <p:nvPr/>
          </p:nvGrpSpPr>
          <p:grpSpPr>
            <a:xfrm rot="5400000" flipV="1">
              <a:off x="3136834" y="2509859"/>
              <a:ext cx="776216" cy="776215"/>
              <a:chOff x="4401724" y="2464763"/>
              <a:chExt cx="776216" cy="776215"/>
            </a:xfrm>
          </p:grpSpPr>
          <p:sp>
            <p:nvSpPr>
              <p:cNvPr id="1028" name="원호 1027">
                <a:extLst>
                  <a:ext uri="{FF2B5EF4-FFF2-40B4-BE49-F238E27FC236}">
                    <a16:creationId xmlns:a16="http://schemas.microsoft.com/office/drawing/2014/main" id="{8DA4A161-CE38-7ABE-BDE0-6A7DB6F87F8A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19050">
                <a:solidFill>
                  <a:srgbClr val="54A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29" name="직선 연결선 1028">
                <a:extLst>
                  <a:ext uri="{FF2B5EF4-FFF2-40B4-BE49-F238E27FC236}">
                    <a16:creationId xmlns:a16="http://schemas.microsoft.com/office/drawing/2014/main" id="{20009434-4079-B27B-B598-C13A6C5CB7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19050">
                <a:solidFill>
                  <a:srgbClr val="54A0F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1" name="Freeform 6">
              <a:extLst>
                <a:ext uri="{FF2B5EF4-FFF2-40B4-BE49-F238E27FC236}">
                  <a16:creationId xmlns:a16="http://schemas.microsoft.com/office/drawing/2014/main" id="{26C4E02F-057F-8274-9867-9543917BD76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906729" y="2652799"/>
              <a:ext cx="425626" cy="37735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54A0F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0C4E05B7-CE4D-0276-413D-623FE8C5445C}"/>
              </a:ext>
            </a:extLst>
          </p:cNvPr>
          <p:cNvSpPr/>
          <p:nvPr/>
        </p:nvSpPr>
        <p:spPr>
          <a:xfrm>
            <a:off x="406628" y="4778188"/>
            <a:ext cx="1472174" cy="3738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1. </a:t>
            </a:r>
            <a:r>
              <a:rPr lang="ko-KR" altLang="en-US" sz="1400" b="1" dirty="0">
                <a:solidFill>
                  <a:srgbClr val="78808D"/>
                </a:solidFill>
              </a:rPr>
              <a:t>주제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0" name="타원 1049">
            <a:extLst>
              <a:ext uri="{FF2B5EF4-FFF2-40B4-BE49-F238E27FC236}">
                <a16:creationId xmlns:a16="http://schemas.microsoft.com/office/drawing/2014/main" id="{C1D53640-F1C8-F353-B5F2-E3586C8AF3E0}"/>
              </a:ext>
            </a:extLst>
          </p:cNvPr>
          <p:cNvSpPr/>
          <p:nvPr/>
        </p:nvSpPr>
        <p:spPr>
          <a:xfrm>
            <a:off x="10707428" y="2956655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88652A-2AF6-99DF-0F7D-20CDAE1F8F50}"/>
              </a:ext>
            </a:extLst>
          </p:cNvPr>
          <p:cNvGrpSpPr/>
          <p:nvPr/>
        </p:nvGrpSpPr>
        <p:grpSpPr>
          <a:xfrm>
            <a:off x="2304235" y="2278785"/>
            <a:ext cx="1789060" cy="2300430"/>
            <a:chOff x="1111395" y="1885247"/>
            <a:chExt cx="2801654" cy="3621737"/>
          </a:xfrm>
        </p:grpSpPr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E1A78A73-BC3F-9811-B8E2-CCF83B5F0DC0}"/>
                </a:ext>
              </a:extLst>
            </p:cNvPr>
            <p:cNvSpPr/>
            <p:nvPr/>
          </p:nvSpPr>
          <p:spPr>
            <a:xfrm>
              <a:off x="1736006" y="3910686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369F2BA1-8AEA-2F95-AFD1-E05D5D098486}"/>
                </a:ext>
              </a:extLst>
            </p:cNvPr>
            <p:cNvSpPr/>
            <p:nvPr/>
          </p:nvSpPr>
          <p:spPr>
            <a:xfrm>
              <a:off x="1111395" y="1885247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F202A4D-BE51-3F1F-8C1F-45EF90205CED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2512221" y="4298794"/>
              <a:ext cx="0" cy="1208190"/>
            </a:xfrm>
            <a:prstGeom prst="line">
              <a:avLst/>
            </a:prstGeom>
            <a:ln w="19050">
              <a:solidFill>
                <a:srgbClr val="54A0F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736DB47-B5DC-3F73-16D0-E0CF6EA54B96}"/>
                </a:ext>
              </a:extLst>
            </p:cNvPr>
            <p:cNvSpPr/>
            <p:nvPr/>
          </p:nvSpPr>
          <p:spPr>
            <a:xfrm>
              <a:off x="1321510" y="2095362"/>
              <a:ext cx="1605209" cy="16052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4A0F4"/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B13D23-D077-DCFF-3832-39D610D34A81}"/>
                </a:ext>
              </a:extLst>
            </p:cNvPr>
            <p:cNvGrpSpPr/>
            <p:nvPr/>
          </p:nvGrpSpPr>
          <p:grpSpPr>
            <a:xfrm rot="5400000" flipV="1">
              <a:off x="3136834" y="2509859"/>
              <a:ext cx="776216" cy="776215"/>
              <a:chOff x="4401724" y="2464763"/>
              <a:chExt cx="776216" cy="776215"/>
            </a:xfrm>
          </p:grpSpPr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D00B06F7-97A9-4133-6EFA-D88419F7C9FA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19050">
                <a:solidFill>
                  <a:srgbClr val="54A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39658FE-48A6-4CD2-5C9D-AC7430F0233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19050">
                <a:solidFill>
                  <a:srgbClr val="54A0F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6ACB202-86EA-4BB6-7433-1179CE0DCA1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906729" y="2652799"/>
              <a:ext cx="425626" cy="37735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54A0F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FE2C2F-AB2F-6958-8B70-3A57EA2EFF20}"/>
              </a:ext>
            </a:extLst>
          </p:cNvPr>
          <p:cNvGrpSpPr/>
          <p:nvPr/>
        </p:nvGrpSpPr>
        <p:grpSpPr>
          <a:xfrm>
            <a:off x="4340993" y="2278785"/>
            <a:ext cx="1789060" cy="2300430"/>
            <a:chOff x="1111395" y="1885247"/>
            <a:chExt cx="2801654" cy="3621737"/>
          </a:xfrm>
        </p:grpSpPr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419F8D88-0D67-867E-C6A0-66E71CD00CDF}"/>
                </a:ext>
              </a:extLst>
            </p:cNvPr>
            <p:cNvSpPr/>
            <p:nvPr/>
          </p:nvSpPr>
          <p:spPr>
            <a:xfrm>
              <a:off x="1736006" y="3910686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EFCA4DCF-7DB6-3BAA-C8A1-FA764C9C87AD}"/>
                </a:ext>
              </a:extLst>
            </p:cNvPr>
            <p:cNvSpPr/>
            <p:nvPr/>
          </p:nvSpPr>
          <p:spPr>
            <a:xfrm>
              <a:off x="1111395" y="1885247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8E2723-ACB2-C182-5833-178CDAD0AF54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512221" y="4298794"/>
              <a:ext cx="0" cy="1208190"/>
            </a:xfrm>
            <a:prstGeom prst="line">
              <a:avLst/>
            </a:prstGeom>
            <a:ln w="19050">
              <a:solidFill>
                <a:srgbClr val="54A0F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10FD0C-F9F8-BC27-A565-D89FFFC12428}"/>
                </a:ext>
              </a:extLst>
            </p:cNvPr>
            <p:cNvSpPr/>
            <p:nvPr/>
          </p:nvSpPr>
          <p:spPr>
            <a:xfrm>
              <a:off x="1321510" y="2095362"/>
              <a:ext cx="1605209" cy="16052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4A0F4"/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80E2A7-5528-A523-6B1F-0F415604F7CC}"/>
                </a:ext>
              </a:extLst>
            </p:cNvPr>
            <p:cNvGrpSpPr/>
            <p:nvPr/>
          </p:nvGrpSpPr>
          <p:grpSpPr>
            <a:xfrm rot="5400000" flipV="1">
              <a:off x="3136834" y="2509859"/>
              <a:ext cx="776216" cy="776215"/>
              <a:chOff x="4401724" y="2464763"/>
              <a:chExt cx="776216" cy="776215"/>
            </a:xfrm>
          </p:grpSpPr>
          <p:sp>
            <p:nvSpPr>
              <p:cNvPr id="1051" name="원호 1050">
                <a:extLst>
                  <a:ext uri="{FF2B5EF4-FFF2-40B4-BE49-F238E27FC236}">
                    <a16:creationId xmlns:a16="http://schemas.microsoft.com/office/drawing/2014/main" id="{8BE71D3C-D887-61EF-5F20-E314D7D92EE7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19050">
                <a:solidFill>
                  <a:srgbClr val="54A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52" name="직선 연결선 1051">
                <a:extLst>
                  <a:ext uri="{FF2B5EF4-FFF2-40B4-BE49-F238E27FC236}">
                    <a16:creationId xmlns:a16="http://schemas.microsoft.com/office/drawing/2014/main" id="{DC7C772D-3B5D-E48E-8BA4-449E81E5080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19050">
                <a:solidFill>
                  <a:srgbClr val="54A0F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CF0DF006-A9B6-B60B-BC28-FE06D3F4907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906729" y="2652799"/>
              <a:ext cx="425626" cy="37735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54A0F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9AD15BFF-5AED-A9DD-A74E-F1EE7DC99EF0}"/>
              </a:ext>
            </a:extLst>
          </p:cNvPr>
          <p:cNvGrpSpPr/>
          <p:nvPr/>
        </p:nvGrpSpPr>
        <p:grpSpPr>
          <a:xfrm>
            <a:off x="6441633" y="2278785"/>
            <a:ext cx="1789060" cy="2300430"/>
            <a:chOff x="1111395" y="1885247"/>
            <a:chExt cx="2801654" cy="3621737"/>
          </a:xfrm>
        </p:grpSpPr>
        <p:sp>
          <p:nvSpPr>
            <p:cNvPr id="1054" name="원호 1053">
              <a:extLst>
                <a:ext uri="{FF2B5EF4-FFF2-40B4-BE49-F238E27FC236}">
                  <a16:creationId xmlns:a16="http://schemas.microsoft.com/office/drawing/2014/main" id="{D3AE6618-F219-ECD9-A395-F84AA099B50B}"/>
                </a:ext>
              </a:extLst>
            </p:cNvPr>
            <p:cNvSpPr/>
            <p:nvPr/>
          </p:nvSpPr>
          <p:spPr>
            <a:xfrm>
              <a:off x="1736006" y="3910686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5" name="원호 1054">
              <a:extLst>
                <a:ext uri="{FF2B5EF4-FFF2-40B4-BE49-F238E27FC236}">
                  <a16:creationId xmlns:a16="http://schemas.microsoft.com/office/drawing/2014/main" id="{5D881010-047E-A9F8-C1A7-0908F7A53104}"/>
                </a:ext>
              </a:extLst>
            </p:cNvPr>
            <p:cNvSpPr/>
            <p:nvPr/>
          </p:nvSpPr>
          <p:spPr>
            <a:xfrm>
              <a:off x="1111395" y="1885247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56" name="직선 연결선 1055">
              <a:extLst>
                <a:ext uri="{FF2B5EF4-FFF2-40B4-BE49-F238E27FC236}">
                  <a16:creationId xmlns:a16="http://schemas.microsoft.com/office/drawing/2014/main" id="{D9A6B6E0-329D-CDD5-B3B8-602F7AA0AC2E}"/>
                </a:ext>
              </a:extLst>
            </p:cNvPr>
            <p:cNvCxnSpPr>
              <a:cxnSpLocks/>
              <a:endCxn id="1054" idx="2"/>
            </p:cNvCxnSpPr>
            <p:nvPr/>
          </p:nvCxnSpPr>
          <p:spPr>
            <a:xfrm flipV="1">
              <a:off x="2512221" y="4298794"/>
              <a:ext cx="0" cy="1208190"/>
            </a:xfrm>
            <a:prstGeom prst="line">
              <a:avLst/>
            </a:prstGeom>
            <a:ln w="19050">
              <a:solidFill>
                <a:srgbClr val="54A0F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타원 1056">
              <a:extLst>
                <a:ext uri="{FF2B5EF4-FFF2-40B4-BE49-F238E27FC236}">
                  <a16:creationId xmlns:a16="http://schemas.microsoft.com/office/drawing/2014/main" id="{DC244142-AD52-D06F-3922-BF6D09455D35}"/>
                </a:ext>
              </a:extLst>
            </p:cNvPr>
            <p:cNvSpPr/>
            <p:nvPr/>
          </p:nvSpPr>
          <p:spPr>
            <a:xfrm>
              <a:off x="1321510" y="2095362"/>
              <a:ext cx="1605209" cy="16052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4A0F4"/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58" name="그룹 1057">
              <a:extLst>
                <a:ext uri="{FF2B5EF4-FFF2-40B4-BE49-F238E27FC236}">
                  <a16:creationId xmlns:a16="http://schemas.microsoft.com/office/drawing/2014/main" id="{3F314360-C7F1-5EB9-E427-CE6C9EC9A1D6}"/>
                </a:ext>
              </a:extLst>
            </p:cNvPr>
            <p:cNvGrpSpPr/>
            <p:nvPr/>
          </p:nvGrpSpPr>
          <p:grpSpPr>
            <a:xfrm rot="5400000" flipV="1">
              <a:off x="3136834" y="2509859"/>
              <a:ext cx="776216" cy="776215"/>
              <a:chOff x="4401724" y="2464763"/>
              <a:chExt cx="776216" cy="776215"/>
            </a:xfrm>
          </p:grpSpPr>
          <p:sp>
            <p:nvSpPr>
              <p:cNvPr id="1060" name="원호 1059">
                <a:extLst>
                  <a:ext uri="{FF2B5EF4-FFF2-40B4-BE49-F238E27FC236}">
                    <a16:creationId xmlns:a16="http://schemas.microsoft.com/office/drawing/2014/main" id="{FC563F15-BF4B-D8D1-D7FB-B50376AB4010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19050">
                <a:solidFill>
                  <a:srgbClr val="54A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61" name="직선 연결선 1060">
                <a:extLst>
                  <a:ext uri="{FF2B5EF4-FFF2-40B4-BE49-F238E27FC236}">
                    <a16:creationId xmlns:a16="http://schemas.microsoft.com/office/drawing/2014/main" id="{24E79120-948D-62A0-7F07-80251B45BB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19050">
                <a:solidFill>
                  <a:srgbClr val="54A0F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9" name="Freeform 6">
              <a:extLst>
                <a:ext uri="{FF2B5EF4-FFF2-40B4-BE49-F238E27FC236}">
                  <a16:creationId xmlns:a16="http://schemas.microsoft.com/office/drawing/2014/main" id="{6FD83DEB-755E-8637-03C3-613F34026EC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906729" y="2652799"/>
              <a:ext cx="425626" cy="37735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54A0F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62" name="그룹 1061">
            <a:extLst>
              <a:ext uri="{FF2B5EF4-FFF2-40B4-BE49-F238E27FC236}">
                <a16:creationId xmlns:a16="http://schemas.microsoft.com/office/drawing/2014/main" id="{A6FEF382-0BA4-DFA2-B251-2C9D7F2C5B47}"/>
              </a:ext>
            </a:extLst>
          </p:cNvPr>
          <p:cNvGrpSpPr/>
          <p:nvPr/>
        </p:nvGrpSpPr>
        <p:grpSpPr>
          <a:xfrm>
            <a:off x="8491930" y="2278785"/>
            <a:ext cx="1789060" cy="2300430"/>
            <a:chOff x="1111395" y="1885247"/>
            <a:chExt cx="2801654" cy="3621737"/>
          </a:xfrm>
        </p:grpSpPr>
        <p:sp>
          <p:nvSpPr>
            <p:cNvPr id="1063" name="원호 1062">
              <a:extLst>
                <a:ext uri="{FF2B5EF4-FFF2-40B4-BE49-F238E27FC236}">
                  <a16:creationId xmlns:a16="http://schemas.microsoft.com/office/drawing/2014/main" id="{0952C92D-8AE0-0205-6419-6C9B3FC9F415}"/>
                </a:ext>
              </a:extLst>
            </p:cNvPr>
            <p:cNvSpPr/>
            <p:nvPr/>
          </p:nvSpPr>
          <p:spPr>
            <a:xfrm>
              <a:off x="1736006" y="3910686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4" name="원호 1063">
              <a:extLst>
                <a:ext uri="{FF2B5EF4-FFF2-40B4-BE49-F238E27FC236}">
                  <a16:creationId xmlns:a16="http://schemas.microsoft.com/office/drawing/2014/main" id="{B41C8537-EAA8-FA36-BEE6-4F600EAE3215}"/>
                </a:ext>
              </a:extLst>
            </p:cNvPr>
            <p:cNvSpPr/>
            <p:nvPr/>
          </p:nvSpPr>
          <p:spPr>
            <a:xfrm>
              <a:off x="1111395" y="1885247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65" name="직선 연결선 1064">
              <a:extLst>
                <a:ext uri="{FF2B5EF4-FFF2-40B4-BE49-F238E27FC236}">
                  <a16:creationId xmlns:a16="http://schemas.microsoft.com/office/drawing/2014/main" id="{50EEC389-AC92-73D3-B561-332CC65CE674}"/>
                </a:ext>
              </a:extLst>
            </p:cNvPr>
            <p:cNvCxnSpPr>
              <a:cxnSpLocks/>
              <a:endCxn id="1063" idx="2"/>
            </p:cNvCxnSpPr>
            <p:nvPr/>
          </p:nvCxnSpPr>
          <p:spPr>
            <a:xfrm flipV="1">
              <a:off x="2512221" y="4298794"/>
              <a:ext cx="0" cy="1208190"/>
            </a:xfrm>
            <a:prstGeom prst="line">
              <a:avLst/>
            </a:prstGeom>
            <a:ln w="19050">
              <a:solidFill>
                <a:srgbClr val="54A0F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6" name="타원 1065">
              <a:extLst>
                <a:ext uri="{FF2B5EF4-FFF2-40B4-BE49-F238E27FC236}">
                  <a16:creationId xmlns:a16="http://schemas.microsoft.com/office/drawing/2014/main" id="{80C51B0E-F36B-0066-6793-A104E10148B1}"/>
                </a:ext>
              </a:extLst>
            </p:cNvPr>
            <p:cNvSpPr/>
            <p:nvPr/>
          </p:nvSpPr>
          <p:spPr>
            <a:xfrm>
              <a:off x="1321510" y="2095362"/>
              <a:ext cx="1605209" cy="16052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4A0F4"/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98CB433A-F35F-C7C3-A434-7AC3CD3F68D9}"/>
                </a:ext>
              </a:extLst>
            </p:cNvPr>
            <p:cNvGrpSpPr/>
            <p:nvPr/>
          </p:nvGrpSpPr>
          <p:grpSpPr>
            <a:xfrm rot="5400000" flipV="1">
              <a:off x="3136834" y="2509859"/>
              <a:ext cx="776216" cy="776215"/>
              <a:chOff x="4401724" y="2464763"/>
              <a:chExt cx="776216" cy="776215"/>
            </a:xfrm>
          </p:grpSpPr>
          <p:sp>
            <p:nvSpPr>
              <p:cNvPr id="1069" name="원호 1068">
                <a:extLst>
                  <a:ext uri="{FF2B5EF4-FFF2-40B4-BE49-F238E27FC236}">
                    <a16:creationId xmlns:a16="http://schemas.microsoft.com/office/drawing/2014/main" id="{F7EC7EEF-1D14-AD77-544E-F97351CEDBC0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19050">
                <a:solidFill>
                  <a:srgbClr val="54A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70" name="직선 연결선 1069">
                <a:extLst>
                  <a:ext uri="{FF2B5EF4-FFF2-40B4-BE49-F238E27FC236}">
                    <a16:creationId xmlns:a16="http://schemas.microsoft.com/office/drawing/2014/main" id="{D8208537-D0F6-2524-8C90-D4044EC98F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19050">
                <a:solidFill>
                  <a:srgbClr val="54A0F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8" name="Freeform 6">
              <a:extLst>
                <a:ext uri="{FF2B5EF4-FFF2-40B4-BE49-F238E27FC236}">
                  <a16:creationId xmlns:a16="http://schemas.microsoft.com/office/drawing/2014/main" id="{8FDA7185-D422-2B98-CA22-49EBE4F9026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906729" y="2652799"/>
              <a:ext cx="425626" cy="37735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54A0F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DF1E72A7-A5D3-DDDD-C675-6E85EFF36245}"/>
              </a:ext>
            </a:extLst>
          </p:cNvPr>
          <p:cNvSpPr/>
          <p:nvPr/>
        </p:nvSpPr>
        <p:spPr>
          <a:xfrm>
            <a:off x="2413694" y="4778188"/>
            <a:ext cx="1654887" cy="3738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2.</a:t>
            </a:r>
            <a:r>
              <a:rPr lang="ko-KR" altLang="en-US" sz="1400" b="1" dirty="0">
                <a:solidFill>
                  <a:srgbClr val="78808D"/>
                </a:solidFill>
              </a:rPr>
              <a:t> 데이터셋 소개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C24E2216-C1AF-3451-0989-76A35B3A3A2F}"/>
              </a:ext>
            </a:extLst>
          </p:cNvPr>
          <p:cNvSpPr/>
          <p:nvPr/>
        </p:nvSpPr>
        <p:spPr>
          <a:xfrm>
            <a:off x="4479522" y="4684878"/>
            <a:ext cx="1880055" cy="6970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3.</a:t>
            </a:r>
            <a:r>
              <a:rPr lang="ko-KR" altLang="en-US" sz="1400" b="1" dirty="0">
                <a:solidFill>
                  <a:srgbClr val="78808D"/>
                </a:solidFill>
              </a:rPr>
              <a:t> 얼굴 인식 기법</a:t>
            </a:r>
            <a:endParaRPr lang="en-US" altLang="ko-KR" sz="1400" b="1" dirty="0">
              <a:solidFill>
                <a:srgbClr val="78808D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(PYTHON,MATLAB)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7D48060F-5C7B-A1DF-6E50-6DE89F1A16D8}"/>
              </a:ext>
            </a:extLst>
          </p:cNvPr>
          <p:cNvSpPr/>
          <p:nvPr/>
        </p:nvSpPr>
        <p:spPr>
          <a:xfrm>
            <a:off x="6526824" y="4641965"/>
            <a:ext cx="1880056" cy="3738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4. </a:t>
            </a:r>
            <a:r>
              <a:rPr lang="ko-KR" altLang="en-US" sz="1400" b="1" dirty="0">
                <a:solidFill>
                  <a:srgbClr val="78808D"/>
                </a:solidFill>
              </a:rPr>
              <a:t>여드름 검출 방법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C945214F-5E48-F050-D931-30A7D7A21090}"/>
              </a:ext>
            </a:extLst>
          </p:cNvPr>
          <p:cNvSpPr/>
          <p:nvPr/>
        </p:nvSpPr>
        <p:spPr>
          <a:xfrm>
            <a:off x="8664431" y="4638223"/>
            <a:ext cx="1472174" cy="4542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5. </a:t>
            </a:r>
            <a:r>
              <a:rPr lang="ko-KR" altLang="en-US" b="1" dirty="0">
                <a:solidFill>
                  <a:srgbClr val="FF0000"/>
                </a:solidFill>
              </a:rPr>
              <a:t>결과 분석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1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지능형 영상처리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190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5. </a:t>
            </a: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결과 분석</a:t>
            </a: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5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영상처리 기법 비교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15" name="object 2">
            <a:extLst>
              <a:ext uri="{FF2B5EF4-FFF2-40B4-BE49-F238E27FC236}">
                <a16:creationId xmlns:a16="http://schemas.microsoft.com/office/drawing/2014/main" id="{8C694B13-DD44-6DCB-44DD-8F1B89EDF882}"/>
              </a:ext>
            </a:extLst>
          </p:cNvPr>
          <p:cNvSpPr/>
          <p:nvPr/>
        </p:nvSpPr>
        <p:spPr>
          <a:xfrm>
            <a:off x="1008647" y="805180"/>
            <a:ext cx="841150" cy="893639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899998" y="0"/>
                </a:moveTo>
                <a:lnTo>
                  <a:pt x="852200" y="1247"/>
                </a:lnTo>
                <a:lnTo>
                  <a:pt x="805052" y="4948"/>
                </a:lnTo>
                <a:lnTo>
                  <a:pt x="758616" y="11041"/>
                </a:lnTo>
                <a:lnTo>
                  <a:pt x="712954" y="19462"/>
                </a:lnTo>
                <a:lnTo>
                  <a:pt x="668129" y="30151"/>
                </a:lnTo>
                <a:lnTo>
                  <a:pt x="624202" y="43044"/>
                </a:lnTo>
                <a:lnTo>
                  <a:pt x="581236" y="58081"/>
                </a:lnTo>
                <a:lnTo>
                  <a:pt x="539292" y="75197"/>
                </a:lnTo>
                <a:lnTo>
                  <a:pt x="498434" y="94332"/>
                </a:lnTo>
                <a:lnTo>
                  <a:pt x="458724" y="115422"/>
                </a:lnTo>
                <a:lnTo>
                  <a:pt x="420223" y="138406"/>
                </a:lnTo>
                <a:lnTo>
                  <a:pt x="382993" y="163222"/>
                </a:lnTo>
                <a:lnTo>
                  <a:pt x="347098" y="189808"/>
                </a:lnTo>
                <a:lnTo>
                  <a:pt x="312599" y="218100"/>
                </a:lnTo>
                <a:lnTo>
                  <a:pt x="279558" y="248038"/>
                </a:lnTo>
                <a:lnTo>
                  <a:pt x="248038" y="279558"/>
                </a:lnTo>
                <a:lnTo>
                  <a:pt x="218100" y="312599"/>
                </a:lnTo>
                <a:lnTo>
                  <a:pt x="189808" y="347098"/>
                </a:lnTo>
                <a:lnTo>
                  <a:pt x="163222" y="382993"/>
                </a:lnTo>
                <a:lnTo>
                  <a:pt x="138406" y="420223"/>
                </a:lnTo>
                <a:lnTo>
                  <a:pt x="115422" y="458724"/>
                </a:lnTo>
                <a:lnTo>
                  <a:pt x="94332" y="498434"/>
                </a:lnTo>
                <a:lnTo>
                  <a:pt x="75197" y="539292"/>
                </a:lnTo>
                <a:lnTo>
                  <a:pt x="58081" y="581236"/>
                </a:lnTo>
                <a:lnTo>
                  <a:pt x="43044" y="624202"/>
                </a:lnTo>
                <a:lnTo>
                  <a:pt x="30151" y="668129"/>
                </a:lnTo>
                <a:lnTo>
                  <a:pt x="19462" y="712954"/>
                </a:lnTo>
                <a:lnTo>
                  <a:pt x="11041" y="758616"/>
                </a:lnTo>
                <a:lnTo>
                  <a:pt x="4948" y="805052"/>
                </a:lnTo>
                <a:lnTo>
                  <a:pt x="1247" y="852200"/>
                </a:lnTo>
                <a:lnTo>
                  <a:pt x="0" y="899998"/>
                </a:lnTo>
                <a:lnTo>
                  <a:pt x="1247" y="947795"/>
                </a:lnTo>
                <a:lnTo>
                  <a:pt x="4948" y="994943"/>
                </a:lnTo>
                <a:lnTo>
                  <a:pt x="11041" y="1041379"/>
                </a:lnTo>
                <a:lnTo>
                  <a:pt x="19462" y="1087041"/>
                </a:lnTo>
                <a:lnTo>
                  <a:pt x="30151" y="1131867"/>
                </a:lnTo>
                <a:lnTo>
                  <a:pt x="43044" y="1175794"/>
                </a:lnTo>
                <a:lnTo>
                  <a:pt x="58081" y="1218760"/>
                </a:lnTo>
                <a:lnTo>
                  <a:pt x="75197" y="1260703"/>
                </a:lnTo>
                <a:lnTo>
                  <a:pt x="94332" y="1301561"/>
                </a:lnTo>
                <a:lnTo>
                  <a:pt x="115422" y="1341272"/>
                </a:lnTo>
                <a:lnTo>
                  <a:pt x="138406" y="1379773"/>
                </a:lnTo>
                <a:lnTo>
                  <a:pt x="163222" y="1417002"/>
                </a:lnTo>
                <a:lnTo>
                  <a:pt x="189808" y="1452897"/>
                </a:lnTo>
                <a:lnTo>
                  <a:pt x="218100" y="1487397"/>
                </a:lnTo>
                <a:lnTo>
                  <a:pt x="248038" y="1520437"/>
                </a:lnTo>
                <a:lnTo>
                  <a:pt x="279558" y="1551958"/>
                </a:lnTo>
                <a:lnTo>
                  <a:pt x="312599" y="1581895"/>
                </a:lnTo>
                <a:lnTo>
                  <a:pt x="347098" y="1610188"/>
                </a:lnTo>
                <a:lnTo>
                  <a:pt x="382993" y="1636773"/>
                </a:lnTo>
                <a:lnTo>
                  <a:pt x="420223" y="1661589"/>
                </a:lnTo>
                <a:lnTo>
                  <a:pt x="458724" y="1684573"/>
                </a:lnTo>
                <a:lnTo>
                  <a:pt x="498434" y="1705664"/>
                </a:lnTo>
                <a:lnTo>
                  <a:pt x="539292" y="1724798"/>
                </a:lnTo>
                <a:lnTo>
                  <a:pt x="581236" y="1741915"/>
                </a:lnTo>
                <a:lnTo>
                  <a:pt x="624202" y="1756951"/>
                </a:lnTo>
                <a:lnTo>
                  <a:pt x="668129" y="1769844"/>
                </a:lnTo>
                <a:lnTo>
                  <a:pt x="712954" y="1780533"/>
                </a:lnTo>
                <a:lnTo>
                  <a:pt x="758616" y="1788955"/>
                </a:lnTo>
                <a:lnTo>
                  <a:pt x="805052" y="1795047"/>
                </a:lnTo>
                <a:lnTo>
                  <a:pt x="852200" y="1798748"/>
                </a:lnTo>
                <a:lnTo>
                  <a:pt x="899998" y="1799996"/>
                </a:lnTo>
                <a:lnTo>
                  <a:pt x="947795" y="1798748"/>
                </a:lnTo>
                <a:lnTo>
                  <a:pt x="994943" y="1795047"/>
                </a:lnTo>
                <a:lnTo>
                  <a:pt x="1041379" y="1788955"/>
                </a:lnTo>
                <a:lnTo>
                  <a:pt x="1087041" y="1780533"/>
                </a:lnTo>
                <a:lnTo>
                  <a:pt x="1131867" y="1769844"/>
                </a:lnTo>
                <a:lnTo>
                  <a:pt x="1175794" y="1756951"/>
                </a:lnTo>
                <a:lnTo>
                  <a:pt x="1218760" y="1741915"/>
                </a:lnTo>
                <a:lnTo>
                  <a:pt x="1260703" y="1724798"/>
                </a:lnTo>
                <a:lnTo>
                  <a:pt x="1301561" y="1705664"/>
                </a:lnTo>
                <a:lnTo>
                  <a:pt x="1341272" y="1684573"/>
                </a:lnTo>
                <a:lnTo>
                  <a:pt x="1379773" y="1661589"/>
                </a:lnTo>
                <a:lnTo>
                  <a:pt x="1417002" y="1636773"/>
                </a:lnTo>
                <a:lnTo>
                  <a:pt x="1452897" y="1610188"/>
                </a:lnTo>
                <a:lnTo>
                  <a:pt x="1487397" y="1581895"/>
                </a:lnTo>
                <a:lnTo>
                  <a:pt x="1520437" y="1551958"/>
                </a:lnTo>
                <a:lnTo>
                  <a:pt x="1551958" y="1520437"/>
                </a:lnTo>
                <a:lnTo>
                  <a:pt x="1581895" y="1487397"/>
                </a:lnTo>
                <a:lnTo>
                  <a:pt x="1610188" y="1452897"/>
                </a:lnTo>
                <a:lnTo>
                  <a:pt x="1636773" y="1417002"/>
                </a:lnTo>
                <a:lnTo>
                  <a:pt x="1661589" y="1379773"/>
                </a:lnTo>
                <a:lnTo>
                  <a:pt x="1684573" y="1341272"/>
                </a:lnTo>
                <a:lnTo>
                  <a:pt x="1705664" y="1301561"/>
                </a:lnTo>
                <a:lnTo>
                  <a:pt x="1724798" y="1260703"/>
                </a:lnTo>
                <a:lnTo>
                  <a:pt x="1741915" y="1218760"/>
                </a:lnTo>
                <a:lnTo>
                  <a:pt x="1756951" y="1175794"/>
                </a:lnTo>
                <a:lnTo>
                  <a:pt x="1769844" y="1131867"/>
                </a:lnTo>
                <a:lnTo>
                  <a:pt x="1780533" y="1087041"/>
                </a:lnTo>
                <a:lnTo>
                  <a:pt x="1788955" y="1041379"/>
                </a:lnTo>
                <a:lnTo>
                  <a:pt x="1795047" y="994943"/>
                </a:lnTo>
                <a:lnTo>
                  <a:pt x="1798748" y="947795"/>
                </a:lnTo>
                <a:lnTo>
                  <a:pt x="1799996" y="899998"/>
                </a:lnTo>
                <a:lnTo>
                  <a:pt x="1798748" y="852200"/>
                </a:lnTo>
                <a:lnTo>
                  <a:pt x="1795047" y="805052"/>
                </a:lnTo>
                <a:lnTo>
                  <a:pt x="1788955" y="758616"/>
                </a:lnTo>
                <a:lnTo>
                  <a:pt x="1780533" y="712954"/>
                </a:lnTo>
                <a:lnTo>
                  <a:pt x="1769844" y="668129"/>
                </a:lnTo>
                <a:lnTo>
                  <a:pt x="1756951" y="624202"/>
                </a:lnTo>
                <a:lnTo>
                  <a:pt x="1741915" y="581236"/>
                </a:lnTo>
                <a:lnTo>
                  <a:pt x="1724798" y="539292"/>
                </a:lnTo>
                <a:lnTo>
                  <a:pt x="1705664" y="498434"/>
                </a:lnTo>
                <a:lnTo>
                  <a:pt x="1684573" y="458724"/>
                </a:lnTo>
                <a:lnTo>
                  <a:pt x="1661589" y="420223"/>
                </a:lnTo>
                <a:lnTo>
                  <a:pt x="1636773" y="382993"/>
                </a:lnTo>
                <a:lnTo>
                  <a:pt x="1610188" y="347098"/>
                </a:lnTo>
                <a:lnTo>
                  <a:pt x="1581895" y="312599"/>
                </a:lnTo>
                <a:lnTo>
                  <a:pt x="1551958" y="279558"/>
                </a:lnTo>
                <a:lnTo>
                  <a:pt x="1520437" y="248038"/>
                </a:lnTo>
                <a:lnTo>
                  <a:pt x="1487397" y="218100"/>
                </a:lnTo>
                <a:lnTo>
                  <a:pt x="1452897" y="189808"/>
                </a:lnTo>
                <a:lnTo>
                  <a:pt x="1417002" y="163222"/>
                </a:lnTo>
                <a:lnTo>
                  <a:pt x="1379773" y="138406"/>
                </a:lnTo>
                <a:lnTo>
                  <a:pt x="1341272" y="115422"/>
                </a:lnTo>
                <a:lnTo>
                  <a:pt x="1301561" y="94332"/>
                </a:lnTo>
                <a:lnTo>
                  <a:pt x="1260703" y="75197"/>
                </a:lnTo>
                <a:lnTo>
                  <a:pt x="1218760" y="58081"/>
                </a:lnTo>
                <a:lnTo>
                  <a:pt x="1175794" y="43044"/>
                </a:lnTo>
                <a:lnTo>
                  <a:pt x="1131867" y="30151"/>
                </a:lnTo>
                <a:lnTo>
                  <a:pt x="1087041" y="19462"/>
                </a:lnTo>
                <a:lnTo>
                  <a:pt x="1041379" y="11041"/>
                </a:lnTo>
                <a:lnTo>
                  <a:pt x="994943" y="4948"/>
                </a:lnTo>
                <a:lnTo>
                  <a:pt x="947795" y="1247"/>
                </a:lnTo>
                <a:lnTo>
                  <a:pt x="89999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2">
            <a:extLst>
              <a:ext uri="{FF2B5EF4-FFF2-40B4-BE49-F238E27FC236}">
                <a16:creationId xmlns:a16="http://schemas.microsoft.com/office/drawing/2014/main" id="{12AF13DD-E2AD-CCB8-B2F7-2F416F88237B}"/>
              </a:ext>
            </a:extLst>
          </p:cNvPr>
          <p:cNvSpPr/>
          <p:nvPr/>
        </p:nvSpPr>
        <p:spPr>
          <a:xfrm>
            <a:off x="3987218" y="805180"/>
            <a:ext cx="841150" cy="893639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899998" y="0"/>
                </a:moveTo>
                <a:lnTo>
                  <a:pt x="852200" y="1247"/>
                </a:lnTo>
                <a:lnTo>
                  <a:pt x="805052" y="4948"/>
                </a:lnTo>
                <a:lnTo>
                  <a:pt x="758616" y="11041"/>
                </a:lnTo>
                <a:lnTo>
                  <a:pt x="712954" y="19462"/>
                </a:lnTo>
                <a:lnTo>
                  <a:pt x="668129" y="30151"/>
                </a:lnTo>
                <a:lnTo>
                  <a:pt x="624202" y="43044"/>
                </a:lnTo>
                <a:lnTo>
                  <a:pt x="581236" y="58081"/>
                </a:lnTo>
                <a:lnTo>
                  <a:pt x="539292" y="75197"/>
                </a:lnTo>
                <a:lnTo>
                  <a:pt x="498434" y="94332"/>
                </a:lnTo>
                <a:lnTo>
                  <a:pt x="458724" y="115422"/>
                </a:lnTo>
                <a:lnTo>
                  <a:pt x="420223" y="138406"/>
                </a:lnTo>
                <a:lnTo>
                  <a:pt x="382993" y="163222"/>
                </a:lnTo>
                <a:lnTo>
                  <a:pt x="347098" y="189808"/>
                </a:lnTo>
                <a:lnTo>
                  <a:pt x="312599" y="218100"/>
                </a:lnTo>
                <a:lnTo>
                  <a:pt x="279558" y="248038"/>
                </a:lnTo>
                <a:lnTo>
                  <a:pt x="248038" y="279558"/>
                </a:lnTo>
                <a:lnTo>
                  <a:pt x="218100" y="312599"/>
                </a:lnTo>
                <a:lnTo>
                  <a:pt x="189808" y="347098"/>
                </a:lnTo>
                <a:lnTo>
                  <a:pt x="163222" y="382993"/>
                </a:lnTo>
                <a:lnTo>
                  <a:pt x="138406" y="420223"/>
                </a:lnTo>
                <a:lnTo>
                  <a:pt x="115422" y="458724"/>
                </a:lnTo>
                <a:lnTo>
                  <a:pt x="94332" y="498434"/>
                </a:lnTo>
                <a:lnTo>
                  <a:pt x="75197" y="539292"/>
                </a:lnTo>
                <a:lnTo>
                  <a:pt x="58081" y="581236"/>
                </a:lnTo>
                <a:lnTo>
                  <a:pt x="43044" y="624202"/>
                </a:lnTo>
                <a:lnTo>
                  <a:pt x="30151" y="668129"/>
                </a:lnTo>
                <a:lnTo>
                  <a:pt x="19462" y="712954"/>
                </a:lnTo>
                <a:lnTo>
                  <a:pt x="11041" y="758616"/>
                </a:lnTo>
                <a:lnTo>
                  <a:pt x="4948" y="805052"/>
                </a:lnTo>
                <a:lnTo>
                  <a:pt x="1247" y="852200"/>
                </a:lnTo>
                <a:lnTo>
                  <a:pt x="0" y="899998"/>
                </a:lnTo>
                <a:lnTo>
                  <a:pt x="1247" y="947795"/>
                </a:lnTo>
                <a:lnTo>
                  <a:pt x="4948" y="994943"/>
                </a:lnTo>
                <a:lnTo>
                  <a:pt x="11041" y="1041379"/>
                </a:lnTo>
                <a:lnTo>
                  <a:pt x="19462" y="1087041"/>
                </a:lnTo>
                <a:lnTo>
                  <a:pt x="30151" y="1131867"/>
                </a:lnTo>
                <a:lnTo>
                  <a:pt x="43044" y="1175794"/>
                </a:lnTo>
                <a:lnTo>
                  <a:pt x="58081" y="1218760"/>
                </a:lnTo>
                <a:lnTo>
                  <a:pt x="75197" y="1260703"/>
                </a:lnTo>
                <a:lnTo>
                  <a:pt x="94332" y="1301561"/>
                </a:lnTo>
                <a:lnTo>
                  <a:pt x="115422" y="1341272"/>
                </a:lnTo>
                <a:lnTo>
                  <a:pt x="138406" y="1379773"/>
                </a:lnTo>
                <a:lnTo>
                  <a:pt x="163222" y="1417002"/>
                </a:lnTo>
                <a:lnTo>
                  <a:pt x="189808" y="1452897"/>
                </a:lnTo>
                <a:lnTo>
                  <a:pt x="218100" y="1487397"/>
                </a:lnTo>
                <a:lnTo>
                  <a:pt x="248038" y="1520437"/>
                </a:lnTo>
                <a:lnTo>
                  <a:pt x="279558" y="1551958"/>
                </a:lnTo>
                <a:lnTo>
                  <a:pt x="312599" y="1581895"/>
                </a:lnTo>
                <a:lnTo>
                  <a:pt x="347098" y="1610188"/>
                </a:lnTo>
                <a:lnTo>
                  <a:pt x="382993" y="1636773"/>
                </a:lnTo>
                <a:lnTo>
                  <a:pt x="420223" y="1661589"/>
                </a:lnTo>
                <a:lnTo>
                  <a:pt x="458724" y="1684573"/>
                </a:lnTo>
                <a:lnTo>
                  <a:pt x="498434" y="1705664"/>
                </a:lnTo>
                <a:lnTo>
                  <a:pt x="539292" y="1724798"/>
                </a:lnTo>
                <a:lnTo>
                  <a:pt x="581236" y="1741915"/>
                </a:lnTo>
                <a:lnTo>
                  <a:pt x="624202" y="1756951"/>
                </a:lnTo>
                <a:lnTo>
                  <a:pt x="668129" y="1769844"/>
                </a:lnTo>
                <a:lnTo>
                  <a:pt x="712954" y="1780533"/>
                </a:lnTo>
                <a:lnTo>
                  <a:pt x="758616" y="1788955"/>
                </a:lnTo>
                <a:lnTo>
                  <a:pt x="805052" y="1795047"/>
                </a:lnTo>
                <a:lnTo>
                  <a:pt x="852200" y="1798748"/>
                </a:lnTo>
                <a:lnTo>
                  <a:pt x="899998" y="1799996"/>
                </a:lnTo>
                <a:lnTo>
                  <a:pt x="947795" y="1798748"/>
                </a:lnTo>
                <a:lnTo>
                  <a:pt x="994943" y="1795047"/>
                </a:lnTo>
                <a:lnTo>
                  <a:pt x="1041379" y="1788955"/>
                </a:lnTo>
                <a:lnTo>
                  <a:pt x="1087041" y="1780533"/>
                </a:lnTo>
                <a:lnTo>
                  <a:pt x="1131867" y="1769844"/>
                </a:lnTo>
                <a:lnTo>
                  <a:pt x="1175794" y="1756951"/>
                </a:lnTo>
                <a:lnTo>
                  <a:pt x="1218760" y="1741915"/>
                </a:lnTo>
                <a:lnTo>
                  <a:pt x="1260703" y="1724798"/>
                </a:lnTo>
                <a:lnTo>
                  <a:pt x="1301561" y="1705664"/>
                </a:lnTo>
                <a:lnTo>
                  <a:pt x="1341272" y="1684573"/>
                </a:lnTo>
                <a:lnTo>
                  <a:pt x="1379773" y="1661589"/>
                </a:lnTo>
                <a:lnTo>
                  <a:pt x="1417002" y="1636773"/>
                </a:lnTo>
                <a:lnTo>
                  <a:pt x="1452897" y="1610188"/>
                </a:lnTo>
                <a:lnTo>
                  <a:pt x="1487397" y="1581895"/>
                </a:lnTo>
                <a:lnTo>
                  <a:pt x="1520437" y="1551958"/>
                </a:lnTo>
                <a:lnTo>
                  <a:pt x="1551958" y="1520437"/>
                </a:lnTo>
                <a:lnTo>
                  <a:pt x="1581895" y="1487397"/>
                </a:lnTo>
                <a:lnTo>
                  <a:pt x="1610188" y="1452897"/>
                </a:lnTo>
                <a:lnTo>
                  <a:pt x="1636773" y="1417002"/>
                </a:lnTo>
                <a:lnTo>
                  <a:pt x="1661589" y="1379773"/>
                </a:lnTo>
                <a:lnTo>
                  <a:pt x="1684573" y="1341272"/>
                </a:lnTo>
                <a:lnTo>
                  <a:pt x="1705664" y="1301561"/>
                </a:lnTo>
                <a:lnTo>
                  <a:pt x="1724798" y="1260703"/>
                </a:lnTo>
                <a:lnTo>
                  <a:pt x="1741915" y="1218760"/>
                </a:lnTo>
                <a:lnTo>
                  <a:pt x="1756951" y="1175794"/>
                </a:lnTo>
                <a:lnTo>
                  <a:pt x="1769844" y="1131867"/>
                </a:lnTo>
                <a:lnTo>
                  <a:pt x="1780533" y="1087041"/>
                </a:lnTo>
                <a:lnTo>
                  <a:pt x="1788955" y="1041379"/>
                </a:lnTo>
                <a:lnTo>
                  <a:pt x="1795047" y="994943"/>
                </a:lnTo>
                <a:lnTo>
                  <a:pt x="1798748" y="947795"/>
                </a:lnTo>
                <a:lnTo>
                  <a:pt x="1799996" y="899998"/>
                </a:lnTo>
                <a:lnTo>
                  <a:pt x="1798748" y="852200"/>
                </a:lnTo>
                <a:lnTo>
                  <a:pt x="1795047" y="805052"/>
                </a:lnTo>
                <a:lnTo>
                  <a:pt x="1788955" y="758616"/>
                </a:lnTo>
                <a:lnTo>
                  <a:pt x="1780533" y="712954"/>
                </a:lnTo>
                <a:lnTo>
                  <a:pt x="1769844" y="668129"/>
                </a:lnTo>
                <a:lnTo>
                  <a:pt x="1756951" y="624202"/>
                </a:lnTo>
                <a:lnTo>
                  <a:pt x="1741915" y="581236"/>
                </a:lnTo>
                <a:lnTo>
                  <a:pt x="1724798" y="539292"/>
                </a:lnTo>
                <a:lnTo>
                  <a:pt x="1705664" y="498434"/>
                </a:lnTo>
                <a:lnTo>
                  <a:pt x="1684573" y="458724"/>
                </a:lnTo>
                <a:lnTo>
                  <a:pt x="1661589" y="420223"/>
                </a:lnTo>
                <a:lnTo>
                  <a:pt x="1636773" y="382993"/>
                </a:lnTo>
                <a:lnTo>
                  <a:pt x="1610188" y="347098"/>
                </a:lnTo>
                <a:lnTo>
                  <a:pt x="1581895" y="312599"/>
                </a:lnTo>
                <a:lnTo>
                  <a:pt x="1551958" y="279558"/>
                </a:lnTo>
                <a:lnTo>
                  <a:pt x="1520437" y="248038"/>
                </a:lnTo>
                <a:lnTo>
                  <a:pt x="1487397" y="218100"/>
                </a:lnTo>
                <a:lnTo>
                  <a:pt x="1452897" y="189808"/>
                </a:lnTo>
                <a:lnTo>
                  <a:pt x="1417002" y="163222"/>
                </a:lnTo>
                <a:lnTo>
                  <a:pt x="1379773" y="138406"/>
                </a:lnTo>
                <a:lnTo>
                  <a:pt x="1341272" y="115422"/>
                </a:lnTo>
                <a:lnTo>
                  <a:pt x="1301561" y="94332"/>
                </a:lnTo>
                <a:lnTo>
                  <a:pt x="1260703" y="75197"/>
                </a:lnTo>
                <a:lnTo>
                  <a:pt x="1218760" y="58081"/>
                </a:lnTo>
                <a:lnTo>
                  <a:pt x="1175794" y="43044"/>
                </a:lnTo>
                <a:lnTo>
                  <a:pt x="1131867" y="30151"/>
                </a:lnTo>
                <a:lnTo>
                  <a:pt x="1087041" y="19462"/>
                </a:lnTo>
                <a:lnTo>
                  <a:pt x="1041379" y="11041"/>
                </a:lnTo>
                <a:lnTo>
                  <a:pt x="994943" y="4948"/>
                </a:lnTo>
                <a:lnTo>
                  <a:pt x="947795" y="1247"/>
                </a:lnTo>
                <a:lnTo>
                  <a:pt x="89999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4" name="object 2">
            <a:extLst>
              <a:ext uri="{FF2B5EF4-FFF2-40B4-BE49-F238E27FC236}">
                <a16:creationId xmlns:a16="http://schemas.microsoft.com/office/drawing/2014/main" id="{952D01A6-E161-C5F9-CDF2-23F0671614C2}"/>
              </a:ext>
            </a:extLst>
          </p:cNvPr>
          <p:cNvSpPr/>
          <p:nvPr/>
        </p:nvSpPr>
        <p:spPr>
          <a:xfrm>
            <a:off x="6837725" y="800109"/>
            <a:ext cx="841150" cy="893639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899998" y="0"/>
                </a:moveTo>
                <a:lnTo>
                  <a:pt x="852200" y="1247"/>
                </a:lnTo>
                <a:lnTo>
                  <a:pt x="805052" y="4948"/>
                </a:lnTo>
                <a:lnTo>
                  <a:pt x="758616" y="11041"/>
                </a:lnTo>
                <a:lnTo>
                  <a:pt x="712954" y="19462"/>
                </a:lnTo>
                <a:lnTo>
                  <a:pt x="668129" y="30151"/>
                </a:lnTo>
                <a:lnTo>
                  <a:pt x="624202" y="43044"/>
                </a:lnTo>
                <a:lnTo>
                  <a:pt x="581236" y="58081"/>
                </a:lnTo>
                <a:lnTo>
                  <a:pt x="539292" y="75197"/>
                </a:lnTo>
                <a:lnTo>
                  <a:pt x="498434" y="94332"/>
                </a:lnTo>
                <a:lnTo>
                  <a:pt x="458724" y="115422"/>
                </a:lnTo>
                <a:lnTo>
                  <a:pt x="420223" y="138406"/>
                </a:lnTo>
                <a:lnTo>
                  <a:pt x="382993" y="163222"/>
                </a:lnTo>
                <a:lnTo>
                  <a:pt x="347098" y="189808"/>
                </a:lnTo>
                <a:lnTo>
                  <a:pt x="312599" y="218100"/>
                </a:lnTo>
                <a:lnTo>
                  <a:pt x="279558" y="248038"/>
                </a:lnTo>
                <a:lnTo>
                  <a:pt x="248038" y="279558"/>
                </a:lnTo>
                <a:lnTo>
                  <a:pt x="218100" y="312599"/>
                </a:lnTo>
                <a:lnTo>
                  <a:pt x="189808" y="347098"/>
                </a:lnTo>
                <a:lnTo>
                  <a:pt x="163222" y="382993"/>
                </a:lnTo>
                <a:lnTo>
                  <a:pt x="138406" y="420223"/>
                </a:lnTo>
                <a:lnTo>
                  <a:pt x="115422" y="458724"/>
                </a:lnTo>
                <a:lnTo>
                  <a:pt x="94332" y="498434"/>
                </a:lnTo>
                <a:lnTo>
                  <a:pt x="75197" y="539292"/>
                </a:lnTo>
                <a:lnTo>
                  <a:pt x="58081" y="581236"/>
                </a:lnTo>
                <a:lnTo>
                  <a:pt x="43044" y="624202"/>
                </a:lnTo>
                <a:lnTo>
                  <a:pt x="30151" y="668129"/>
                </a:lnTo>
                <a:lnTo>
                  <a:pt x="19462" y="712954"/>
                </a:lnTo>
                <a:lnTo>
                  <a:pt x="11041" y="758616"/>
                </a:lnTo>
                <a:lnTo>
                  <a:pt x="4948" y="805052"/>
                </a:lnTo>
                <a:lnTo>
                  <a:pt x="1247" y="852200"/>
                </a:lnTo>
                <a:lnTo>
                  <a:pt x="0" y="899998"/>
                </a:lnTo>
                <a:lnTo>
                  <a:pt x="1247" y="947795"/>
                </a:lnTo>
                <a:lnTo>
                  <a:pt x="4948" y="994943"/>
                </a:lnTo>
                <a:lnTo>
                  <a:pt x="11041" y="1041379"/>
                </a:lnTo>
                <a:lnTo>
                  <a:pt x="19462" y="1087041"/>
                </a:lnTo>
                <a:lnTo>
                  <a:pt x="30151" y="1131867"/>
                </a:lnTo>
                <a:lnTo>
                  <a:pt x="43044" y="1175794"/>
                </a:lnTo>
                <a:lnTo>
                  <a:pt x="58081" y="1218760"/>
                </a:lnTo>
                <a:lnTo>
                  <a:pt x="75197" y="1260703"/>
                </a:lnTo>
                <a:lnTo>
                  <a:pt x="94332" y="1301561"/>
                </a:lnTo>
                <a:lnTo>
                  <a:pt x="115422" y="1341272"/>
                </a:lnTo>
                <a:lnTo>
                  <a:pt x="138406" y="1379773"/>
                </a:lnTo>
                <a:lnTo>
                  <a:pt x="163222" y="1417002"/>
                </a:lnTo>
                <a:lnTo>
                  <a:pt x="189808" y="1452897"/>
                </a:lnTo>
                <a:lnTo>
                  <a:pt x="218100" y="1487397"/>
                </a:lnTo>
                <a:lnTo>
                  <a:pt x="248038" y="1520437"/>
                </a:lnTo>
                <a:lnTo>
                  <a:pt x="279558" y="1551958"/>
                </a:lnTo>
                <a:lnTo>
                  <a:pt x="312599" y="1581895"/>
                </a:lnTo>
                <a:lnTo>
                  <a:pt x="347098" y="1610188"/>
                </a:lnTo>
                <a:lnTo>
                  <a:pt x="382993" y="1636773"/>
                </a:lnTo>
                <a:lnTo>
                  <a:pt x="420223" y="1661589"/>
                </a:lnTo>
                <a:lnTo>
                  <a:pt x="458724" y="1684573"/>
                </a:lnTo>
                <a:lnTo>
                  <a:pt x="498434" y="1705664"/>
                </a:lnTo>
                <a:lnTo>
                  <a:pt x="539292" y="1724798"/>
                </a:lnTo>
                <a:lnTo>
                  <a:pt x="581236" y="1741915"/>
                </a:lnTo>
                <a:lnTo>
                  <a:pt x="624202" y="1756951"/>
                </a:lnTo>
                <a:lnTo>
                  <a:pt x="668129" y="1769844"/>
                </a:lnTo>
                <a:lnTo>
                  <a:pt x="712954" y="1780533"/>
                </a:lnTo>
                <a:lnTo>
                  <a:pt x="758616" y="1788955"/>
                </a:lnTo>
                <a:lnTo>
                  <a:pt x="805052" y="1795047"/>
                </a:lnTo>
                <a:lnTo>
                  <a:pt x="852200" y="1798748"/>
                </a:lnTo>
                <a:lnTo>
                  <a:pt x="899998" y="1799996"/>
                </a:lnTo>
                <a:lnTo>
                  <a:pt x="947795" y="1798748"/>
                </a:lnTo>
                <a:lnTo>
                  <a:pt x="994943" y="1795047"/>
                </a:lnTo>
                <a:lnTo>
                  <a:pt x="1041379" y="1788955"/>
                </a:lnTo>
                <a:lnTo>
                  <a:pt x="1087041" y="1780533"/>
                </a:lnTo>
                <a:lnTo>
                  <a:pt x="1131867" y="1769844"/>
                </a:lnTo>
                <a:lnTo>
                  <a:pt x="1175794" y="1756951"/>
                </a:lnTo>
                <a:lnTo>
                  <a:pt x="1218760" y="1741915"/>
                </a:lnTo>
                <a:lnTo>
                  <a:pt x="1260703" y="1724798"/>
                </a:lnTo>
                <a:lnTo>
                  <a:pt x="1301561" y="1705664"/>
                </a:lnTo>
                <a:lnTo>
                  <a:pt x="1341272" y="1684573"/>
                </a:lnTo>
                <a:lnTo>
                  <a:pt x="1379773" y="1661589"/>
                </a:lnTo>
                <a:lnTo>
                  <a:pt x="1417002" y="1636773"/>
                </a:lnTo>
                <a:lnTo>
                  <a:pt x="1452897" y="1610188"/>
                </a:lnTo>
                <a:lnTo>
                  <a:pt x="1487397" y="1581895"/>
                </a:lnTo>
                <a:lnTo>
                  <a:pt x="1520437" y="1551958"/>
                </a:lnTo>
                <a:lnTo>
                  <a:pt x="1551958" y="1520437"/>
                </a:lnTo>
                <a:lnTo>
                  <a:pt x="1581895" y="1487397"/>
                </a:lnTo>
                <a:lnTo>
                  <a:pt x="1610188" y="1452897"/>
                </a:lnTo>
                <a:lnTo>
                  <a:pt x="1636773" y="1417002"/>
                </a:lnTo>
                <a:lnTo>
                  <a:pt x="1661589" y="1379773"/>
                </a:lnTo>
                <a:lnTo>
                  <a:pt x="1684573" y="1341272"/>
                </a:lnTo>
                <a:lnTo>
                  <a:pt x="1705664" y="1301561"/>
                </a:lnTo>
                <a:lnTo>
                  <a:pt x="1724798" y="1260703"/>
                </a:lnTo>
                <a:lnTo>
                  <a:pt x="1741915" y="1218760"/>
                </a:lnTo>
                <a:lnTo>
                  <a:pt x="1756951" y="1175794"/>
                </a:lnTo>
                <a:lnTo>
                  <a:pt x="1769844" y="1131867"/>
                </a:lnTo>
                <a:lnTo>
                  <a:pt x="1780533" y="1087041"/>
                </a:lnTo>
                <a:lnTo>
                  <a:pt x="1788955" y="1041379"/>
                </a:lnTo>
                <a:lnTo>
                  <a:pt x="1795047" y="994943"/>
                </a:lnTo>
                <a:lnTo>
                  <a:pt x="1798748" y="947795"/>
                </a:lnTo>
                <a:lnTo>
                  <a:pt x="1799996" y="899998"/>
                </a:lnTo>
                <a:lnTo>
                  <a:pt x="1798748" y="852200"/>
                </a:lnTo>
                <a:lnTo>
                  <a:pt x="1795047" y="805052"/>
                </a:lnTo>
                <a:lnTo>
                  <a:pt x="1788955" y="758616"/>
                </a:lnTo>
                <a:lnTo>
                  <a:pt x="1780533" y="712954"/>
                </a:lnTo>
                <a:lnTo>
                  <a:pt x="1769844" y="668129"/>
                </a:lnTo>
                <a:lnTo>
                  <a:pt x="1756951" y="624202"/>
                </a:lnTo>
                <a:lnTo>
                  <a:pt x="1741915" y="581236"/>
                </a:lnTo>
                <a:lnTo>
                  <a:pt x="1724798" y="539292"/>
                </a:lnTo>
                <a:lnTo>
                  <a:pt x="1705664" y="498434"/>
                </a:lnTo>
                <a:lnTo>
                  <a:pt x="1684573" y="458724"/>
                </a:lnTo>
                <a:lnTo>
                  <a:pt x="1661589" y="420223"/>
                </a:lnTo>
                <a:lnTo>
                  <a:pt x="1636773" y="382993"/>
                </a:lnTo>
                <a:lnTo>
                  <a:pt x="1610188" y="347098"/>
                </a:lnTo>
                <a:lnTo>
                  <a:pt x="1581895" y="312599"/>
                </a:lnTo>
                <a:lnTo>
                  <a:pt x="1551958" y="279558"/>
                </a:lnTo>
                <a:lnTo>
                  <a:pt x="1520437" y="248038"/>
                </a:lnTo>
                <a:lnTo>
                  <a:pt x="1487397" y="218100"/>
                </a:lnTo>
                <a:lnTo>
                  <a:pt x="1452897" y="189808"/>
                </a:lnTo>
                <a:lnTo>
                  <a:pt x="1417002" y="163222"/>
                </a:lnTo>
                <a:lnTo>
                  <a:pt x="1379773" y="138406"/>
                </a:lnTo>
                <a:lnTo>
                  <a:pt x="1341272" y="115422"/>
                </a:lnTo>
                <a:lnTo>
                  <a:pt x="1301561" y="94332"/>
                </a:lnTo>
                <a:lnTo>
                  <a:pt x="1260703" y="75197"/>
                </a:lnTo>
                <a:lnTo>
                  <a:pt x="1218760" y="58081"/>
                </a:lnTo>
                <a:lnTo>
                  <a:pt x="1175794" y="43044"/>
                </a:lnTo>
                <a:lnTo>
                  <a:pt x="1131867" y="30151"/>
                </a:lnTo>
                <a:lnTo>
                  <a:pt x="1087041" y="19462"/>
                </a:lnTo>
                <a:lnTo>
                  <a:pt x="1041379" y="11041"/>
                </a:lnTo>
                <a:lnTo>
                  <a:pt x="994943" y="4948"/>
                </a:lnTo>
                <a:lnTo>
                  <a:pt x="947795" y="1247"/>
                </a:lnTo>
                <a:lnTo>
                  <a:pt x="89999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5" name="object 2">
            <a:extLst>
              <a:ext uri="{FF2B5EF4-FFF2-40B4-BE49-F238E27FC236}">
                <a16:creationId xmlns:a16="http://schemas.microsoft.com/office/drawing/2014/main" id="{41BB5CDF-89E7-E094-C487-3A15103B9242}"/>
              </a:ext>
            </a:extLst>
          </p:cNvPr>
          <p:cNvSpPr/>
          <p:nvPr/>
        </p:nvSpPr>
        <p:spPr>
          <a:xfrm>
            <a:off x="9725587" y="772649"/>
            <a:ext cx="841150" cy="893639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899998" y="0"/>
                </a:moveTo>
                <a:lnTo>
                  <a:pt x="852200" y="1247"/>
                </a:lnTo>
                <a:lnTo>
                  <a:pt x="805052" y="4948"/>
                </a:lnTo>
                <a:lnTo>
                  <a:pt x="758616" y="11041"/>
                </a:lnTo>
                <a:lnTo>
                  <a:pt x="712954" y="19462"/>
                </a:lnTo>
                <a:lnTo>
                  <a:pt x="668129" y="30151"/>
                </a:lnTo>
                <a:lnTo>
                  <a:pt x="624202" y="43044"/>
                </a:lnTo>
                <a:lnTo>
                  <a:pt x="581236" y="58081"/>
                </a:lnTo>
                <a:lnTo>
                  <a:pt x="539292" y="75197"/>
                </a:lnTo>
                <a:lnTo>
                  <a:pt x="498434" y="94332"/>
                </a:lnTo>
                <a:lnTo>
                  <a:pt x="458724" y="115422"/>
                </a:lnTo>
                <a:lnTo>
                  <a:pt x="420223" y="138406"/>
                </a:lnTo>
                <a:lnTo>
                  <a:pt x="382993" y="163222"/>
                </a:lnTo>
                <a:lnTo>
                  <a:pt x="347098" y="189808"/>
                </a:lnTo>
                <a:lnTo>
                  <a:pt x="312599" y="218100"/>
                </a:lnTo>
                <a:lnTo>
                  <a:pt x="279558" y="248038"/>
                </a:lnTo>
                <a:lnTo>
                  <a:pt x="248038" y="279558"/>
                </a:lnTo>
                <a:lnTo>
                  <a:pt x="218100" y="312599"/>
                </a:lnTo>
                <a:lnTo>
                  <a:pt x="189808" y="347098"/>
                </a:lnTo>
                <a:lnTo>
                  <a:pt x="163222" y="382993"/>
                </a:lnTo>
                <a:lnTo>
                  <a:pt x="138406" y="420223"/>
                </a:lnTo>
                <a:lnTo>
                  <a:pt x="115422" y="458724"/>
                </a:lnTo>
                <a:lnTo>
                  <a:pt x="94332" y="498434"/>
                </a:lnTo>
                <a:lnTo>
                  <a:pt x="75197" y="539292"/>
                </a:lnTo>
                <a:lnTo>
                  <a:pt x="58081" y="581236"/>
                </a:lnTo>
                <a:lnTo>
                  <a:pt x="43044" y="624202"/>
                </a:lnTo>
                <a:lnTo>
                  <a:pt x="30151" y="668129"/>
                </a:lnTo>
                <a:lnTo>
                  <a:pt x="19462" y="712954"/>
                </a:lnTo>
                <a:lnTo>
                  <a:pt x="11041" y="758616"/>
                </a:lnTo>
                <a:lnTo>
                  <a:pt x="4948" y="805052"/>
                </a:lnTo>
                <a:lnTo>
                  <a:pt x="1247" y="852200"/>
                </a:lnTo>
                <a:lnTo>
                  <a:pt x="0" y="899998"/>
                </a:lnTo>
                <a:lnTo>
                  <a:pt x="1247" y="947795"/>
                </a:lnTo>
                <a:lnTo>
                  <a:pt x="4948" y="994943"/>
                </a:lnTo>
                <a:lnTo>
                  <a:pt x="11041" y="1041379"/>
                </a:lnTo>
                <a:lnTo>
                  <a:pt x="19462" y="1087041"/>
                </a:lnTo>
                <a:lnTo>
                  <a:pt x="30151" y="1131867"/>
                </a:lnTo>
                <a:lnTo>
                  <a:pt x="43044" y="1175794"/>
                </a:lnTo>
                <a:lnTo>
                  <a:pt x="58081" y="1218760"/>
                </a:lnTo>
                <a:lnTo>
                  <a:pt x="75197" y="1260703"/>
                </a:lnTo>
                <a:lnTo>
                  <a:pt x="94332" y="1301561"/>
                </a:lnTo>
                <a:lnTo>
                  <a:pt x="115422" y="1341272"/>
                </a:lnTo>
                <a:lnTo>
                  <a:pt x="138406" y="1379773"/>
                </a:lnTo>
                <a:lnTo>
                  <a:pt x="163222" y="1417002"/>
                </a:lnTo>
                <a:lnTo>
                  <a:pt x="189808" y="1452897"/>
                </a:lnTo>
                <a:lnTo>
                  <a:pt x="218100" y="1487397"/>
                </a:lnTo>
                <a:lnTo>
                  <a:pt x="248038" y="1520437"/>
                </a:lnTo>
                <a:lnTo>
                  <a:pt x="279558" y="1551958"/>
                </a:lnTo>
                <a:lnTo>
                  <a:pt x="312599" y="1581895"/>
                </a:lnTo>
                <a:lnTo>
                  <a:pt x="347098" y="1610188"/>
                </a:lnTo>
                <a:lnTo>
                  <a:pt x="382993" y="1636773"/>
                </a:lnTo>
                <a:lnTo>
                  <a:pt x="420223" y="1661589"/>
                </a:lnTo>
                <a:lnTo>
                  <a:pt x="458724" y="1684573"/>
                </a:lnTo>
                <a:lnTo>
                  <a:pt x="498434" y="1705664"/>
                </a:lnTo>
                <a:lnTo>
                  <a:pt x="539292" y="1724798"/>
                </a:lnTo>
                <a:lnTo>
                  <a:pt x="581236" y="1741915"/>
                </a:lnTo>
                <a:lnTo>
                  <a:pt x="624202" y="1756951"/>
                </a:lnTo>
                <a:lnTo>
                  <a:pt x="668129" y="1769844"/>
                </a:lnTo>
                <a:lnTo>
                  <a:pt x="712954" y="1780533"/>
                </a:lnTo>
                <a:lnTo>
                  <a:pt x="758616" y="1788955"/>
                </a:lnTo>
                <a:lnTo>
                  <a:pt x="805052" y="1795047"/>
                </a:lnTo>
                <a:lnTo>
                  <a:pt x="852200" y="1798748"/>
                </a:lnTo>
                <a:lnTo>
                  <a:pt x="899998" y="1799996"/>
                </a:lnTo>
                <a:lnTo>
                  <a:pt x="947795" y="1798748"/>
                </a:lnTo>
                <a:lnTo>
                  <a:pt x="994943" y="1795047"/>
                </a:lnTo>
                <a:lnTo>
                  <a:pt x="1041379" y="1788955"/>
                </a:lnTo>
                <a:lnTo>
                  <a:pt x="1087041" y="1780533"/>
                </a:lnTo>
                <a:lnTo>
                  <a:pt x="1131867" y="1769844"/>
                </a:lnTo>
                <a:lnTo>
                  <a:pt x="1175794" y="1756951"/>
                </a:lnTo>
                <a:lnTo>
                  <a:pt x="1218760" y="1741915"/>
                </a:lnTo>
                <a:lnTo>
                  <a:pt x="1260703" y="1724798"/>
                </a:lnTo>
                <a:lnTo>
                  <a:pt x="1301561" y="1705664"/>
                </a:lnTo>
                <a:lnTo>
                  <a:pt x="1341272" y="1684573"/>
                </a:lnTo>
                <a:lnTo>
                  <a:pt x="1379773" y="1661589"/>
                </a:lnTo>
                <a:lnTo>
                  <a:pt x="1417002" y="1636773"/>
                </a:lnTo>
                <a:lnTo>
                  <a:pt x="1452897" y="1610188"/>
                </a:lnTo>
                <a:lnTo>
                  <a:pt x="1487397" y="1581895"/>
                </a:lnTo>
                <a:lnTo>
                  <a:pt x="1520437" y="1551958"/>
                </a:lnTo>
                <a:lnTo>
                  <a:pt x="1551958" y="1520437"/>
                </a:lnTo>
                <a:lnTo>
                  <a:pt x="1581895" y="1487397"/>
                </a:lnTo>
                <a:lnTo>
                  <a:pt x="1610188" y="1452897"/>
                </a:lnTo>
                <a:lnTo>
                  <a:pt x="1636773" y="1417002"/>
                </a:lnTo>
                <a:lnTo>
                  <a:pt x="1661589" y="1379773"/>
                </a:lnTo>
                <a:lnTo>
                  <a:pt x="1684573" y="1341272"/>
                </a:lnTo>
                <a:lnTo>
                  <a:pt x="1705664" y="1301561"/>
                </a:lnTo>
                <a:lnTo>
                  <a:pt x="1724798" y="1260703"/>
                </a:lnTo>
                <a:lnTo>
                  <a:pt x="1741915" y="1218760"/>
                </a:lnTo>
                <a:lnTo>
                  <a:pt x="1756951" y="1175794"/>
                </a:lnTo>
                <a:lnTo>
                  <a:pt x="1769844" y="1131867"/>
                </a:lnTo>
                <a:lnTo>
                  <a:pt x="1780533" y="1087041"/>
                </a:lnTo>
                <a:lnTo>
                  <a:pt x="1788955" y="1041379"/>
                </a:lnTo>
                <a:lnTo>
                  <a:pt x="1795047" y="994943"/>
                </a:lnTo>
                <a:lnTo>
                  <a:pt x="1798748" y="947795"/>
                </a:lnTo>
                <a:lnTo>
                  <a:pt x="1799996" y="899998"/>
                </a:lnTo>
                <a:lnTo>
                  <a:pt x="1798748" y="852200"/>
                </a:lnTo>
                <a:lnTo>
                  <a:pt x="1795047" y="805052"/>
                </a:lnTo>
                <a:lnTo>
                  <a:pt x="1788955" y="758616"/>
                </a:lnTo>
                <a:lnTo>
                  <a:pt x="1780533" y="712954"/>
                </a:lnTo>
                <a:lnTo>
                  <a:pt x="1769844" y="668129"/>
                </a:lnTo>
                <a:lnTo>
                  <a:pt x="1756951" y="624202"/>
                </a:lnTo>
                <a:lnTo>
                  <a:pt x="1741915" y="581236"/>
                </a:lnTo>
                <a:lnTo>
                  <a:pt x="1724798" y="539292"/>
                </a:lnTo>
                <a:lnTo>
                  <a:pt x="1705664" y="498434"/>
                </a:lnTo>
                <a:lnTo>
                  <a:pt x="1684573" y="458724"/>
                </a:lnTo>
                <a:lnTo>
                  <a:pt x="1661589" y="420223"/>
                </a:lnTo>
                <a:lnTo>
                  <a:pt x="1636773" y="382993"/>
                </a:lnTo>
                <a:lnTo>
                  <a:pt x="1610188" y="347098"/>
                </a:lnTo>
                <a:lnTo>
                  <a:pt x="1581895" y="312599"/>
                </a:lnTo>
                <a:lnTo>
                  <a:pt x="1551958" y="279558"/>
                </a:lnTo>
                <a:lnTo>
                  <a:pt x="1520437" y="248038"/>
                </a:lnTo>
                <a:lnTo>
                  <a:pt x="1487397" y="218100"/>
                </a:lnTo>
                <a:lnTo>
                  <a:pt x="1452897" y="189808"/>
                </a:lnTo>
                <a:lnTo>
                  <a:pt x="1417002" y="163222"/>
                </a:lnTo>
                <a:lnTo>
                  <a:pt x="1379773" y="138406"/>
                </a:lnTo>
                <a:lnTo>
                  <a:pt x="1341272" y="115422"/>
                </a:lnTo>
                <a:lnTo>
                  <a:pt x="1301561" y="94332"/>
                </a:lnTo>
                <a:lnTo>
                  <a:pt x="1260703" y="75197"/>
                </a:lnTo>
                <a:lnTo>
                  <a:pt x="1218760" y="58081"/>
                </a:lnTo>
                <a:lnTo>
                  <a:pt x="1175794" y="43044"/>
                </a:lnTo>
                <a:lnTo>
                  <a:pt x="1131867" y="30151"/>
                </a:lnTo>
                <a:lnTo>
                  <a:pt x="1087041" y="19462"/>
                </a:lnTo>
                <a:lnTo>
                  <a:pt x="1041379" y="11041"/>
                </a:lnTo>
                <a:lnTo>
                  <a:pt x="994943" y="4948"/>
                </a:lnTo>
                <a:lnTo>
                  <a:pt x="947795" y="1247"/>
                </a:lnTo>
                <a:lnTo>
                  <a:pt x="89999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34" name="그래픽 1033" descr="가로 막대형 차트 윤곽선">
            <a:extLst>
              <a:ext uri="{FF2B5EF4-FFF2-40B4-BE49-F238E27FC236}">
                <a16:creationId xmlns:a16="http://schemas.microsoft.com/office/drawing/2014/main" id="{B20840EF-4067-58FF-1267-4A208D982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2349" y="993510"/>
            <a:ext cx="584716" cy="584716"/>
          </a:xfrm>
          <a:prstGeom prst="rect">
            <a:avLst/>
          </a:prstGeom>
        </p:spPr>
      </p:pic>
      <p:pic>
        <p:nvPicPr>
          <p:cNvPr id="1038" name="그래픽 1037" descr="원뿔형 단색으로 채워진">
            <a:extLst>
              <a:ext uri="{FF2B5EF4-FFF2-40B4-BE49-F238E27FC236}">
                <a16:creationId xmlns:a16="http://schemas.microsoft.com/office/drawing/2014/main" id="{5C208F48-0D12-CC08-203B-DEE2ACFBD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0879" y="957960"/>
            <a:ext cx="584716" cy="584716"/>
          </a:xfrm>
          <a:prstGeom prst="rect">
            <a:avLst/>
          </a:prstGeom>
        </p:spPr>
      </p:pic>
      <p:pic>
        <p:nvPicPr>
          <p:cNvPr id="1040" name="그래픽 1039" descr="하향 경향 그래프 단색으로 채워진">
            <a:extLst>
              <a:ext uri="{FF2B5EF4-FFF2-40B4-BE49-F238E27FC236}">
                <a16:creationId xmlns:a16="http://schemas.microsoft.com/office/drawing/2014/main" id="{3FC19AFD-9847-E5F1-920D-3EEE663EC7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86414">
            <a:off x="9939817" y="1011853"/>
            <a:ext cx="458588" cy="458588"/>
          </a:xfrm>
          <a:prstGeom prst="rect">
            <a:avLst/>
          </a:prstGeom>
        </p:spPr>
      </p:pic>
      <p:pic>
        <p:nvPicPr>
          <p:cNvPr id="1044" name="그래픽 1043" descr="팔레트 윤곽선">
            <a:extLst>
              <a:ext uri="{FF2B5EF4-FFF2-40B4-BE49-F238E27FC236}">
                <a16:creationId xmlns:a16="http://schemas.microsoft.com/office/drawing/2014/main" id="{C225E966-32BA-DE6F-1205-D50D4B78D1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164" y="903322"/>
            <a:ext cx="707630" cy="707630"/>
          </a:xfrm>
          <a:prstGeom prst="rect">
            <a:avLst/>
          </a:prstGeom>
        </p:spPr>
      </p:pic>
      <p:sp>
        <p:nvSpPr>
          <p:cNvPr id="1048" name="object 32">
            <a:extLst>
              <a:ext uri="{FF2B5EF4-FFF2-40B4-BE49-F238E27FC236}">
                <a16:creationId xmlns:a16="http://schemas.microsoft.com/office/drawing/2014/main" id="{16F88D95-ABA6-4998-6882-7E018BE57340}"/>
              </a:ext>
            </a:extLst>
          </p:cNvPr>
          <p:cNvSpPr txBox="1">
            <a:spLocks/>
          </p:cNvSpPr>
          <p:nvPr/>
        </p:nvSpPr>
        <p:spPr>
          <a:xfrm>
            <a:off x="567698" y="1749962"/>
            <a:ext cx="230544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16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-</a:t>
            </a:r>
            <a:r>
              <a:rPr lang="ko-KR" altLang="en-US" sz="16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색상을 이용한 탐지</a:t>
            </a:r>
          </a:p>
        </p:txBody>
      </p:sp>
      <p:sp>
        <p:nvSpPr>
          <p:cNvPr id="1049" name="object 32">
            <a:extLst>
              <a:ext uri="{FF2B5EF4-FFF2-40B4-BE49-F238E27FC236}">
                <a16:creationId xmlns:a16="http://schemas.microsoft.com/office/drawing/2014/main" id="{6A0A5C9D-87D5-57F2-A150-6C8A71CD84E2}"/>
              </a:ext>
            </a:extLst>
          </p:cNvPr>
          <p:cNvSpPr txBox="1">
            <a:spLocks/>
          </p:cNvSpPr>
          <p:nvPr/>
        </p:nvSpPr>
        <p:spPr>
          <a:xfrm>
            <a:off x="3320153" y="1749962"/>
            <a:ext cx="230544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16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-</a:t>
            </a:r>
            <a:r>
              <a:rPr lang="ko-KR" altLang="en-US" sz="1600" spc="-60" dirty="0">
                <a:latin typeface="NanumSquare Neo OTF ExtraBold" pitchFamily="2" charset="-127"/>
                <a:ea typeface="NanumSquare Neo OTF ExtraBold" pitchFamily="2" charset="-127"/>
              </a:rPr>
              <a:t>이진화를</a:t>
            </a:r>
            <a:r>
              <a:rPr lang="ko-KR" altLang="en-US" sz="16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이용한 탐지</a:t>
            </a:r>
          </a:p>
        </p:txBody>
      </p:sp>
      <p:sp>
        <p:nvSpPr>
          <p:cNvPr id="1050" name="object 32">
            <a:extLst>
              <a:ext uri="{FF2B5EF4-FFF2-40B4-BE49-F238E27FC236}">
                <a16:creationId xmlns:a16="http://schemas.microsoft.com/office/drawing/2014/main" id="{E31DC986-65D8-99CD-D927-125AEBD5064A}"/>
              </a:ext>
            </a:extLst>
          </p:cNvPr>
          <p:cNvSpPr txBox="1">
            <a:spLocks/>
          </p:cNvSpPr>
          <p:nvPr/>
        </p:nvSpPr>
        <p:spPr>
          <a:xfrm>
            <a:off x="6283760" y="1749962"/>
            <a:ext cx="230544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16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-</a:t>
            </a:r>
            <a:r>
              <a:rPr lang="ko-KR" altLang="en-US" sz="1600" spc="-60" dirty="0" err="1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에지를</a:t>
            </a:r>
            <a:r>
              <a:rPr lang="ko-KR" altLang="en-US" sz="16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이용한 탐지</a:t>
            </a:r>
          </a:p>
        </p:txBody>
      </p:sp>
      <p:sp>
        <p:nvSpPr>
          <p:cNvPr id="1051" name="object 32">
            <a:extLst>
              <a:ext uri="{FF2B5EF4-FFF2-40B4-BE49-F238E27FC236}">
                <a16:creationId xmlns:a16="http://schemas.microsoft.com/office/drawing/2014/main" id="{CFD74CF7-17F7-BDE9-6054-493CEBE454BC}"/>
              </a:ext>
            </a:extLst>
          </p:cNvPr>
          <p:cNvSpPr txBox="1">
            <a:spLocks/>
          </p:cNvSpPr>
          <p:nvPr/>
        </p:nvSpPr>
        <p:spPr>
          <a:xfrm>
            <a:off x="9015212" y="1749962"/>
            <a:ext cx="230544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16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-</a:t>
            </a:r>
            <a:r>
              <a:rPr lang="ko-KR" altLang="en-US" sz="1600" spc="-60" dirty="0">
                <a:latin typeface="NanumSquare Neo OTF ExtraBold" pitchFamily="2" charset="-127"/>
                <a:ea typeface="NanumSquare Neo OTF ExtraBold" pitchFamily="2" charset="-127"/>
              </a:rPr>
              <a:t>주파수를</a:t>
            </a:r>
            <a:r>
              <a:rPr lang="ko-KR" altLang="en-US" sz="16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이용한 탐지</a:t>
            </a:r>
          </a:p>
        </p:txBody>
      </p:sp>
      <p:pic>
        <p:nvPicPr>
          <p:cNvPr id="1052" name="그림 1051" descr="스크린샷, 반창고이(가) 표시된 사진&#10;&#10;자동 생성된 설명">
            <a:extLst>
              <a:ext uri="{FF2B5EF4-FFF2-40B4-BE49-F238E27FC236}">
                <a16:creationId xmlns:a16="http://schemas.microsoft.com/office/drawing/2014/main" id="{80E27993-BBFA-2279-8457-0C016F6DC4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2" t="28868" r="7400" b="28395"/>
          <a:stretch/>
        </p:blipFill>
        <p:spPr>
          <a:xfrm>
            <a:off x="184588" y="2054898"/>
            <a:ext cx="2609147" cy="941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3" name="그림 1052" descr="텍스트, 스크린샷, 문구용품, 봉투이(가) 표시된 사진&#10;&#10;자동 생성된 설명">
            <a:extLst>
              <a:ext uri="{FF2B5EF4-FFF2-40B4-BE49-F238E27FC236}">
                <a16:creationId xmlns:a16="http://schemas.microsoft.com/office/drawing/2014/main" id="{6DA8081D-A754-9F5C-2B4F-9AA74ADCCBF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31090" r="10841" b="34701"/>
          <a:stretch/>
        </p:blipFill>
        <p:spPr>
          <a:xfrm>
            <a:off x="3059004" y="2073560"/>
            <a:ext cx="2609147" cy="941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4" name="그림 1053" descr="스크린샷이(가) 표시된 사진&#10;&#10;자동 생성된 설명">
            <a:extLst>
              <a:ext uri="{FF2B5EF4-FFF2-40B4-BE49-F238E27FC236}">
                <a16:creationId xmlns:a16="http://schemas.microsoft.com/office/drawing/2014/main" id="{E665D6A5-27DC-A763-E2A4-EA603BDF1A9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6" t="29094" r="10382" b="33921"/>
          <a:stretch/>
        </p:blipFill>
        <p:spPr>
          <a:xfrm>
            <a:off x="5959022" y="2086486"/>
            <a:ext cx="2606330" cy="941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6" name="타원 1055">
            <a:extLst>
              <a:ext uri="{FF2B5EF4-FFF2-40B4-BE49-F238E27FC236}">
                <a16:creationId xmlns:a16="http://schemas.microsoft.com/office/drawing/2014/main" id="{88F0A663-EEFA-4821-0C9D-AB5F6C2D5FB7}"/>
              </a:ext>
            </a:extLst>
          </p:cNvPr>
          <p:cNvSpPr/>
          <p:nvPr/>
        </p:nvSpPr>
        <p:spPr>
          <a:xfrm>
            <a:off x="8079888" y="2512718"/>
            <a:ext cx="284159" cy="28176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6" name="그림 1065" descr="스크린샷이(가) 표시된 사진&#10;&#10;자동 생성된 설명">
            <a:extLst>
              <a:ext uri="{FF2B5EF4-FFF2-40B4-BE49-F238E27FC236}">
                <a16:creationId xmlns:a16="http://schemas.microsoft.com/office/drawing/2014/main" id="{23FE480B-2A9D-D2C7-70C4-879EAE651E7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7"/>
          <a:stretch/>
        </p:blipFill>
        <p:spPr>
          <a:xfrm>
            <a:off x="8876141" y="2080023"/>
            <a:ext cx="2666168" cy="941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7" name="object 32">
            <a:extLst>
              <a:ext uri="{FF2B5EF4-FFF2-40B4-BE49-F238E27FC236}">
                <a16:creationId xmlns:a16="http://schemas.microsoft.com/office/drawing/2014/main" id="{3E4F53AA-8BDF-B9BE-0A1D-E7030361C90C}"/>
              </a:ext>
            </a:extLst>
          </p:cNvPr>
          <p:cNvSpPr txBox="1">
            <a:spLocks/>
          </p:cNvSpPr>
          <p:nvPr/>
        </p:nvSpPr>
        <p:spPr>
          <a:xfrm>
            <a:off x="207764" y="3111674"/>
            <a:ext cx="2609148" cy="1444178"/>
          </a:xfrm>
          <a:prstGeom prst="rect">
            <a:avLst/>
          </a:prstGeom>
          <a:solidFill>
            <a:srgbClr val="FEF8F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여드름은 주로 붉은 색으로 표현되는 경향이 있습니다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. 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이미지에서 붉은 색 픽셀을 감지하여 여드름의 위치를 파악했습니다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.</a:t>
            </a:r>
            <a:endParaRPr lang="en-US" altLang="ko-KR" sz="1200" b="0" spc="-6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068" name="object 32">
            <a:extLst>
              <a:ext uri="{FF2B5EF4-FFF2-40B4-BE49-F238E27FC236}">
                <a16:creationId xmlns:a16="http://schemas.microsoft.com/office/drawing/2014/main" id="{1694C35C-362C-4A7C-E38B-FD44EEF6294D}"/>
              </a:ext>
            </a:extLst>
          </p:cNvPr>
          <p:cNvSpPr txBox="1">
            <a:spLocks/>
          </p:cNvSpPr>
          <p:nvPr/>
        </p:nvSpPr>
        <p:spPr>
          <a:xfrm>
            <a:off x="247568" y="5185010"/>
            <a:ext cx="2502466" cy="1444178"/>
          </a:xfrm>
          <a:prstGeom prst="rect">
            <a:avLst/>
          </a:prstGeom>
          <a:solidFill>
            <a:srgbClr val="FEF8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붉은 색으로 </a:t>
            </a:r>
            <a:r>
              <a:rPr lang="ko-KR" altLang="en-US" sz="1200" b="0" spc="-60" dirty="0" err="1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마크된</a:t>
            </a: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영역이 여드름으로 검출되는 것을 확인하였습니다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.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색도 영역의 범위를 조절하면 검출 성능을 </a:t>
            </a:r>
            <a:r>
              <a:rPr lang="ko-KR" altLang="en-US" sz="1200" b="0" spc="-60" dirty="0" err="1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높힐</a:t>
            </a: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수 있을 것입니다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.</a:t>
            </a:r>
          </a:p>
        </p:txBody>
      </p:sp>
      <p:sp>
        <p:nvSpPr>
          <p:cNvPr id="1069" name="object 32">
            <a:extLst>
              <a:ext uri="{FF2B5EF4-FFF2-40B4-BE49-F238E27FC236}">
                <a16:creationId xmlns:a16="http://schemas.microsoft.com/office/drawing/2014/main" id="{57AF332A-9325-0D4F-B9C0-A1044A654A48}"/>
              </a:ext>
            </a:extLst>
          </p:cNvPr>
          <p:cNvSpPr txBox="1">
            <a:spLocks/>
          </p:cNvSpPr>
          <p:nvPr/>
        </p:nvSpPr>
        <p:spPr>
          <a:xfrm>
            <a:off x="3077666" y="3108947"/>
            <a:ext cx="2625091" cy="1444178"/>
          </a:xfrm>
          <a:prstGeom prst="rect">
            <a:avLst/>
          </a:prstGeom>
          <a:solidFill>
            <a:srgbClr val="FEF8F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여드름은 </a:t>
            </a:r>
            <a:r>
              <a:rPr lang="ko-KR" altLang="en-US" sz="1200" b="0" spc="-60" dirty="0" err="1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삽입물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,</a:t>
            </a: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주름의 형태로 주변 피부보다 어두운 색상을 가집니다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. 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altLang="ko-KR" sz="1200" b="0" spc="-60" dirty="0">
                <a:latin typeface="NanumSquare Neo OTF ExtraBold" pitchFamily="2" charset="-127"/>
                <a:ea typeface="NanumSquare Neo OTF ExtraBold" pitchFamily="2" charset="-127"/>
              </a:rPr>
              <a:t>Thresholding,</a:t>
            </a:r>
            <a:r>
              <a:rPr lang="ko-KR" altLang="en-US" sz="1200" b="0" spc="-60" dirty="0">
                <a:latin typeface="NanumSquare Neo OTF ExtraBold" pitchFamily="2" charset="-127"/>
                <a:ea typeface="NanumSquare Neo OTF ExtraBold" pitchFamily="2" charset="-127"/>
              </a:rPr>
              <a:t> 이진화를 통해  여드름</a:t>
            </a:r>
            <a:r>
              <a:rPr lang="en-US" altLang="ko-KR" sz="1200" b="0" spc="-60" dirty="0">
                <a:latin typeface="NanumSquare Neo OTF ExtraBold" pitchFamily="2" charset="-127"/>
                <a:ea typeface="NanumSquare Neo OTF ExtraBold" pitchFamily="2" charset="-127"/>
              </a:rPr>
              <a:t>,</a:t>
            </a:r>
            <a:r>
              <a:rPr lang="ko-KR" altLang="en-US" sz="1200" b="0" spc="-60" dirty="0">
                <a:latin typeface="NanumSquare Neo OTF ExtraBold" pitchFamily="2" charset="-127"/>
                <a:ea typeface="NanumSquare Neo OTF ExtraBold" pitchFamily="2" charset="-127"/>
              </a:rPr>
              <a:t> 피부를 분리하여 여드름을 검출하였습니다</a:t>
            </a:r>
            <a:r>
              <a:rPr lang="en-US" altLang="ko-KR" sz="1200" b="0" spc="-60" dirty="0">
                <a:latin typeface="NanumSquare Neo OTF ExtraBold" pitchFamily="2" charset="-127"/>
                <a:ea typeface="NanumSquare Neo OTF ExtraBold" pitchFamily="2" charset="-127"/>
              </a:rPr>
              <a:t>.</a:t>
            </a:r>
            <a:endParaRPr lang="en-US" altLang="ko-KR" sz="12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070" name="object 32">
            <a:extLst>
              <a:ext uri="{FF2B5EF4-FFF2-40B4-BE49-F238E27FC236}">
                <a16:creationId xmlns:a16="http://schemas.microsoft.com/office/drawing/2014/main" id="{23267AD5-8CEA-0700-B521-9A7CD3116DE9}"/>
              </a:ext>
            </a:extLst>
          </p:cNvPr>
          <p:cNvSpPr txBox="1">
            <a:spLocks/>
          </p:cNvSpPr>
          <p:nvPr/>
        </p:nvSpPr>
        <p:spPr>
          <a:xfrm>
            <a:off x="3027363" y="5189378"/>
            <a:ext cx="2675394" cy="1444178"/>
          </a:xfrm>
          <a:prstGeom prst="rect">
            <a:avLst/>
          </a:prstGeom>
          <a:solidFill>
            <a:srgbClr val="FEF8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면적 </a:t>
            </a:r>
            <a:r>
              <a:rPr lang="ko-KR" altLang="en-US" sz="1200" b="0" spc="-60" dirty="0" err="1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임계값을</a:t>
            </a: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넘는 객체를 </a:t>
            </a:r>
            <a:r>
              <a:rPr lang="ko-KR" altLang="en-US" sz="1200" b="0" spc="-60" dirty="0">
                <a:latin typeface="NanumSquare Neo OTF ExtraBold" pitchFamily="2" charset="-127"/>
                <a:ea typeface="NanumSquare Neo OTF ExtraBold" pitchFamily="2" charset="-127"/>
              </a:rPr>
              <a:t>붉은 색 원으로 표시하여 검출하였습니다</a:t>
            </a:r>
            <a:r>
              <a:rPr lang="en-US" altLang="ko-KR" sz="1200" b="0" spc="-60" dirty="0">
                <a:latin typeface="NanumSquare Neo OTF ExtraBold" pitchFamily="2" charset="-127"/>
                <a:ea typeface="NanumSquare Neo OTF ExtraBold" pitchFamily="2" charset="-127"/>
              </a:rPr>
              <a:t>. 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latin typeface="NanumSquare Neo OTF ExtraBold" pitchFamily="2" charset="-127"/>
                <a:ea typeface="NanumSquare Neo OTF ExtraBold" pitchFamily="2" charset="-127"/>
              </a:rPr>
              <a:t>면적 </a:t>
            </a:r>
            <a:r>
              <a:rPr lang="ko-KR" altLang="en-US" sz="1200" b="0" spc="-60" dirty="0" err="1">
                <a:latin typeface="NanumSquare Neo OTF ExtraBold" pitchFamily="2" charset="-127"/>
                <a:ea typeface="NanumSquare Neo OTF ExtraBold" pitchFamily="2" charset="-127"/>
              </a:rPr>
              <a:t>임계값을</a:t>
            </a:r>
            <a:r>
              <a:rPr lang="ko-KR" altLang="en-US" sz="1200" b="0" spc="-60" dirty="0">
                <a:latin typeface="NanumSquare Neo OTF ExtraBold" pitchFamily="2" charset="-127"/>
                <a:ea typeface="NanumSquare Neo OTF ExtraBold" pitchFamily="2" charset="-127"/>
              </a:rPr>
              <a:t> 조절하면 검출 성능을 </a:t>
            </a:r>
            <a:r>
              <a:rPr lang="ko-KR" altLang="en-US" sz="1200" b="0" spc="-60" dirty="0" err="1">
                <a:latin typeface="NanumSquare Neo OTF ExtraBold" pitchFamily="2" charset="-127"/>
                <a:ea typeface="NanumSquare Neo OTF ExtraBold" pitchFamily="2" charset="-127"/>
              </a:rPr>
              <a:t>높힐</a:t>
            </a:r>
            <a:r>
              <a:rPr lang="ko-KR" altLang="en-US" sz="1200" b="0" spc="-60" dirty="0">
                <a:latin typeface="NanumSquare Neo OTF ExtraBold" pitchFamily="2" charset="-127"/>
                <a:ea typeface="NanumSquare Neo OTF ExtraBold" pitchFamily="2" charset="-127"/>
              </a:rPr>
              <a:t> 수 있을 것입니다</a:t>
            </a:r>
            <a:r>
              <a:rPr lang="en-US" altLang="ko-KR" sz="1200" b="0" spc="-60" dirty="0">
                <a:latin typeface="NanumSquare Neo OTF ExtraBold" pitchFamily="2" charset="-127"/>
                <a:ea typeface="NanumSquare Neo OTF ExtraBold" pitchFamily="2" charset="-127"/>
              </a:rPr>
              <a:t>.</a:t>
            </a:r>
            <a:endParaRPr lang="en-US" altLang="ko-KR" sz="12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071" name="object 32">
            <a:extLst>
              <a:ext uri="{FF2B5EF4-FFF2-40B4-BE49-F238E27FC236}">
                <a16:creationId xmlns:a16="http://schemas.microsoft.com/office/drawing/2014/main" id="{79CB300E-6C0C-DF33-70C3-009D11F3D27E}"/>
              </a:ext>
            </a:extLst>
          </p:cNvPr>
          <p:cNvSpPr txBox="1">
            <a:spLocks/>
          </p:cNvSpPr>
          <p:nvPr/>
        </p:nvSpPr>
        <p:spPr>
          <a:xfrm>
            <a:off x="5996961" y="3108947"/>
            <a:ext cx="2592243" cy="1431354"/>
          </a:xfrm>
          <a:prstGeom prst="rect">
            <a:avLst/>
          </a:prstGeom>
          <a:solidFill>
            <a:srgbClr val="FEF8F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여드름은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픽셀 값이 급격하게 변화하는 부분입니다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. </a:t>
            </a: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케니 에지 알고리즘을 활용하여 여드름 경계부분을 </a:t>
            </a:r>
            <a:r>
              <a:rPr lang="ko-KR" altLang="en-US" sz="1200" b="0" spc="-60" dirty="0">
                <a:latin typeface="NanumSquare Neo OTF ExtraBold" pitchFamily="2" charset="-127"/>
                <a:ea typeface="NanumSquare Neo OTF ExtraBold" pitchFamily="2" charset="-127"/>
              </a:rPr>
              <a:t>검출하였습니다</a:t>
            </a:r>
            <a:r>
              <a:rPr lang="en-US" altLang="ko-KR" sz="1200" b="0" spc="-60" dirty="0">
                <a:latin typeface="NanumSquare Neo OTF ExtraBold" pitchFamily="2" charset="-127"/>
                <a:ea typeface="NanumSquare Neo OTF ExtraBold" pitchFamily="2" charset="-127"/>
              </a:rPr>
              <a:t>.</a:t>
            </a:r>
            <a:endParaRPr lang="en-US" altLang="ko-KR" sz="12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072" name="object 32">
            <a:extLst>
              <a:ext uri="{FF2B5EF4-FFF2-40B4-BE49-F238E27FC236}">
                <a16:creationId xmlns:a16="http://schemas.microsoft.com/office/drawing/2014/main" id="{9F4F3E1F-9D23-4244-356B-DA0669ED02CF}"/>
              </a:ext>
            </a:extLst>
          </p:cNvPr>
          <p:cNvSpPr txBox="1">
            <a:spLocks/>
          </p:cNvSpPr>
          <p:nvPr/>
        </p:nvSpPr>
        <p:spPr>
          <a:xfrm>
            <a:off x="5996961" y="5138355"/>
            <a:ext cx="2580540" cy="1444178"/>
          </a:xfrm>
          <a:prstGeom prst="rect">
            <a:avLst/>
          </a:prstGeom>
          <a:solidFill>
            <a:srgbClr val="FEF8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가장 큰 여드름만 검출되고 나머지는 검출이 안되는 것을 확인하였습니다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. 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latin typeface="NanumSquare Neo OTF ExtraBold" pitchFamily="2" charset="-127"/>
                <a:ea typeface="NanumSquare Neo OTF ExtraBold" pitchFamily="2" charset="-127"/>
              </a:rPr>
              <a:t>에지 </a:t>
            </a:r>
            <a:r>
              <a:rPr lang="en-US" altLang="ko-KR" sz="1200" b="0" spc="-60" dirty="0">
                <a:latin typeface="NanumSquare Neo OTF ExtraBold" pitchFamily="2" charset="-127"/>
                <a:ea typeface="NanumSquare Neo OTF ExtraBold" pitchFamily="2" charset="-127"/>
              </a:rPr>
              <a:t>detection</a:t>
            </a:r>
            <a:r>
              <a:rPr lang="ko-KR" altLang="en-US" sz="1200" b="0" spc="-60" dirty="0">
                <a:latin typeface="NanumSquare Neo OTF ExtraBold" pitchFamily="2" charset="-127"/>
                <a:ea typeface="NanumSquare Neo OTF ExtraBold" pitchFamily="2" charset="-127"/>
              </a:rPr>
              <a:t>을 활용한 검출은 성능이 떨어지는 것을 확인하였습니다</a:t>
            </a:r>
            <a:r>
              <a:rPr lang="en-US" altLang="ko-KR" sz="1200" b="0" spc="-60" dirty="0">
                <a:latin typeface="NanumSquare Neo OTF ExtraBold" pitchFamily="2" charset="-127"/>
                <a:ea typeface="NanumSquare Neo OTF ExtraBold" pitchFamily="2" charset="-127"/>
              </a:rPr>
              <a:t>.</a:t>
            </a:r>
            <a:endParaRPr lang="en-US" altLang="ko-KR" sz="12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073" name="object 32">
            <a:extLst>
              <a:ext uri="{FF2B5EF4-FFF2-40B4-BE49-F238E27FC236}">
                <a16:creationId xmlns:a16="http://schemas.microsoft.com/office/drawing/2014/main" id="{B48F91A1-9DDA-0D50-FF28-05F42A2460E9}"/>
              </a:ext>
            </a:extLst>
          </p:cNvPr>
          <p:cNvSpPr txBox="1">
            <a:spLocks/>
          </p:cNvSpPr>
          <p:nvPr/>
        </p:nvSpPr>
        <p:spPr>
          <a:xfrm>
            <a:off x="8917217" y="3139276"/>
            <a:ext cx="2625092" cy="1444178"/>
          </a:xfrm>
          <a:prstGeom prst="rect">
            <a:avLst/>
          </a:prstGeom>
          <a:solidFill>
            <a:srgbClr val="FEF8F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여드름은 텍스처 변화와 국부적인 변화로 고주파 대역을 가집니다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. 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주파수 필터링을 통해 고주파의 대역의 여드름을 검출하였습니다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.</a:t>
            </a:r>
          </a:p>
        </p:txBody>
      </p:sp>
      <p:sp>
        <p:nvSpPr>
          <p:cNvPr id="1075" name="object 32">
            <a:extLst>
              <a:ext uri="{FF2B5EF4-FFF2-40B4-BE49-F238E27FC236}">
                <a16:creationId xmlns:a16="http://schemas.microsoft.com/office/drawing/2014/main" id="{269809A3-F91F-179B-546B-79087F1CA138}"/>
              </a:ext>
            </a:extLst>
          </p:cNvPr>
          <p:cNvSpPr txBox="1">
            <a:spLocks/>
          </p:cNvSpPr>
          <p:nvPr/>
        </p:nvSpPr>
        <p:spPr>
          <a:xfrm>
            <a:off x="8912819" y="5138355"/>
            <a:ext cx="2593661" cy="692690"/>
          </a:xfrm>
          <a:prstGeom prst="rect">
            <a:avLst/>
          </a:prstGeom>
          <a:solidFill>
            <a:srgbClr val="FEF8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붉은색 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+</a:t>
            </a:r>
            <a:r>
              <a:rPr lang="ko-KR" altLang="en-US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기호로 표시된 객체가 여드름으로 잘 검출되는 것을 확인하였습니다</a:t>
            </a:r>
            <a:r>
              <a:rPr lang="en-US" altLang="ko-KR" sz="12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9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화살표: 왼쪽/오른쪽 1079">
            <a:extLst>
              <a:ext uri="{FF2B5EF4-FFF2-40B4-BE49-F238E27FC236}">
                <a16:creationId xmlns:a16="http://schemas.microsoft.com/office/drawing/2014/main" id="{07BCCC8E-92C0-45FE-CADA-ED7EB0267BA4}"/>
              </a:ext>
            </a:extLst>
          </p:cNvPr>
          <p:cNvSpPr/>
          <p:nvPr/>
        </p:nvSpPr>
        <p:spPr>
          <a:xfrm>
            <a:off x="4747558" y="1340352"/>
            <a:ext cx="2311943" cy="793102"/>
          </a:xfrm>
          <a:prstGeom prst="leftRightArrow">
            <a:avLst/>
          </a:prstGeom>
          <a:solidFill>
            <a:srgbClr val="0000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48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-23738" y="-17996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향후 계획 </a:t>
              </a: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보고서 제출</a:t>
              </a: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6CCA629-0A45-3EE0-0495-F7B7A9FC0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0" b="667"/>
          <a:stretch/>
        </p:blipFill>
        <p:spPr>
          <a:xfrm>
            <a:off x="7060470" y="583393"/>
            <a:ext cx="1999554" cy="23033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09EAD1-1F95-6DAC-2886-DB81EBC4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00" b="2928"/>
          <a:stretch/>
        </p:blipFill>
        <p:spPr>
          <a:xfrm>
            <a:off x="2674121" y="549016"/>
            <a:ext cx="2073378" cy="2337713"/>
          </a:xfrm>
          <a:prstGeom prst="rect">
            <a:avLst/>
          </a:prstGeom>
        </p:spPr>
      </p:pic>
      <p:sp>
        <p:nvSpPr>
          <p:cNvPr id="1036" name="object 11">
            <a:extLst>
              <a:ext uri="{FF2B5EF4-FFF2-40B4-BE49-F238E27FC236}">
                <a16:creationId xmlns:a16="http://schemas.microsoft.com/office/drawing/2014/main" id="{7D95AAE6-90BD-F6F5-3423-620694E3A561}"/>
              </a:ext>
            </a:extLst>
          </p:cNvPr>
          <p:cNvSpPr/>
          <p:nvPr/>
        </p:nvSpPr>
        <p:spPr>
          <a:xfrm>
            <a:off x="2779051" y="3364191"/>
            <a:ext cx="6377774" cy="1436647"/>
          </a:xfrm>
          <a:custGeom>
            <a:avLst/>
            <a:gdLst/>
            <a:ahLst/>
            <a:cxnLst/>
            <a:rect l="l" t="t" r="r" b="b"/>
            <a:pathLst>
              <a:path w="6600190" h="1844039">
                <a:moveTo>
                  <a:pt x="921981" y="0"/>
                </a:moveTo>
                <a:lnTo>
                  <a:pt x="874537" y="1199"/>
                </a:lnTo>
                <a:lnTo>
                  <a:pt x="827715" y="4759"/>
                </a:lnTo>
                <a:lnTo>
                  <a:pt x="781573" y="10623"/>
                </a:lnTo>
                <a:lnTo>
                  <a:pt x="736171" y="18730"/>
                </a:lnTo>
                <a:lnTo>
                  <a:pt x="691565" y="29025"/>
                </a:lnTo>
                <a:lnTo>
                  <a:pt x="647813" y="41449"/>
                </a:lnTo>
                <a:lnTo>
                  <a:pt x="604974" y="55944"/>
                </a:lnTo>
                <a:lnTo>
                  <a:pt x="563106" y="72452"/>
                </a:lnTo>
                <a:lnTo>
                  <a:pt x="522265" y="90915"/>
                </a:lnTo>
                <a:lnTo>
                  <a:pt x="482511" y="111276"/>
                </a:lnTo>
                <a:lnTo>
                  <a:pt x="443901" y="133476"/>
                </a:lnTo>
                <a:lnTo>
                  <a:pt x="406494" y="157457"/>
                </a:lnTo>
                <a:lnTo>
                  <a:pt x="370346" y="183162"/>
                </a:lnTo>
                <a:lnTo>
                  <a:pt x="335516" y="210532"/>
                </a:lnTo>
                <a:lnTo>
                  <a:pt x="302063" y="239510"/>
                </a:lnTo>
                <a:lnTo>
                  <a:pt x="270043" y="270038"/>
                </a:lnTo>
                <a:lnTo>
                  <a:pt x="239515" y="302058"/>
                </a:lnTo>
                <a:lnTo>
                  <a:pt x="210536" y="335511"/>
                </a:lnTo>
                <a:lnTo>
                  <a:pt x="183165" y="370341"/>
                </a:lnTo>
                <a:lnTo>
                  <a:pt x="157460" y="406488"/>
                </a:lnTo>
                <a:lnTo>
                  <a:pt x="133479" y="443896"/>
                </a:lnTo>
                <a:lnTo>
                  <a:pt x="111278" y="482506"/>
                </a:lnTo>
                <a:lnTo>
                  <a:pt x="90917" y="522260"/>
                </a:lnTo>
                <a:lnTo>
                  <a:pt x="72454" y="563100"/>
                </a:lnTo>
                <a:lnTo>
                  <a:pt x="55945" y="604969"/>
                </a:lnTo>
                <a:lnTo>
                  <a:pt x="41450" y="647808"/>
                </a:lnTo>
                <a:lnTo>
                  <a:pt x="29026" y="691560"/>
                </a:lnTo>
                <a:lnTo>
                  <a:pt x="18731" y="736167"/>
                </a:lnTo>
                <a:lnTo>
                  <a:pt x="10623" y="781570"/>
                </a:lnTo>
                <a:lnTo>
                  <a:pt x="4760" y="827712"/>
                </a:lnTo>
                <a:lnTo>
                  <a:pt x="1199" y="874535"/>
                </a:lnTo>
                <a:lnTo>
                  <a:pt x="0" y="921981"/>
                </a:lnTo>
                <a:lnTo>
                  <a:pt x="1199" y="969426"/>
                </a:lnTo>
                <a:lnTo>
                  <a:pt x="4760" y="1016248"/>
                </a:lnTo>
                <a:lnTo>
                  <a:pt x="10623" y="1062389"/>
                </a:lnTo>
                <a:lnTo>
                  <a:pt x="18731" y="1107792"/>
                </a:lnTo>
                <a:lnTo>
                  <a:pt x="29026" y="1152397"/>
                </a:lnTo>
                <a:lnTo>
                  <a:pt x="41450" y="1196148"/>
                </a:lnTo>
                <a:lnTo>
                  <a:pt x="55945" y="1238987"/>
                </a:lnTo>
                <a:lnTo>
                  <a:pt x="72454" y="1280855"/>
                </a:lnTo>
                <a:lnTo>
                  <a:pt x="90917" y="1321695"/>
                </a:lnTo>
                <a:lnTo>
                  <a:pt x="111278" y="1361449"/>
                </a:lnTo>
                <a:lnTo>
                  <a:pt x="133479" y="1400058"/>
                </a:lnTo>
                <a:lnTo>
                  <a:pt x="157460" y="1437465"/>
                </a:lnTo>
                <a:lnTo>
                  <a:pt x="183165" y="1473612"/>
                </a:lnTo>
                <a:lnTo>
                  <a:pt x="210536" y="1508441"/>
                </a:lnTo>
                <a:lnTo>
                  <a:pt x="239515" y="1541894"/>
                </a:lnTo>
                <a:lnTo>
                  <a:pt x="270043" y="1573914"/>
                </a:lnTo>
                <a:lnTo>
                  <a:pt x="302063" y="1604441"/>
                </a:lnTo>
                <a:lnTo>
                  <a:pt x="335516" y="1633419"/>
                </a:lnTo>
                <a:lnTo>
                  <a:pt x="370346" y="1660789"/>
                </a:lnTo>
                <a:lnTo>
                  <a:pt x="406494" y="1686494"/>
                </a:lnTo>
                <a:lnTo>
                  <a:pt x="443901" y="1710475"/>
                </a:lnTo>
                <a:lnTo>
                  <a:pt x="482511" y="1732675"/>
                </a:lnTo>
                <a:lnTo>
                  <a:pt x="522265" y="1753035"/>
                </a:lnTo>
                <a:lnTo>
                  <a:pt x="563106" y="1771498"/>
                </a:lnTo>
                <a:lnTo>
                  <a:pt x="604974" y="1788006"/>
                </a:lnTo>
                <a:lnTo>
                  <a:pt x="647813" y="1802501"/>
                </a:lnTo>
                <a:lnTo>
                  <a:pt x="691565" y="1814925"/>
                </a:lnTo>
                <a:lnTo>
                  <a:pt x="736171" y="1825220"/>
                </a:lnTo>
                <a:lnTo>
                  <a:pt x="781573" y="1833328"/>
                </a:lnTo>
                <a:lnTo>
                  <a:pt x="827715" y="1839191"/>
                </a:lnTo>
                <a:lnTo>
                  <a:pt x="874537" y="1842751"/>
                </a:lnTo>
                <a:lnTo>
                  <a:pt x="921981" y="1843951"/>
                </a:lnTo>
                <a:lnTo>
                  <a:pt x="5677903" y="1843951"/>
                </a:lnTo>
                <a:lnTo>
                  <a:pt x="5725348" y="1842751"/>
                </a:lnTo>
                <a:lnTo>
                  <a:pt x="5772170" y="1839191"/>
                </a:lnTo>
                <a:lnTo>
                  <a:pt x="5818311" y="1833328"/>
                </a:lnTo>
                <a:lnTo>
                  <a:pt x="5863714" y="1825220"/>
                </a:lnTo>
                <a:lnTo>
                  <a:pt x="5908320" y="1814925"/>
                </a:lnTo>
                <a:lnTo>
                  <a:pt x="5952071" y="1802501"/>
                </a:lnTo>
                <a:lnTo>
                  <a:pt x="5994910" y="1788006"/>
                </a:lnTo>
                <a:lnTo>
                  <a:pt x="6036779" y="1771498"/>
                </a:lnTo>
                <a:lnTo>
                  <a:pt x="6077619" y="1753035"/>
                </a:lnTo>
                <a:lnTo>
                  <a:pt x="6117373" y="1732675"/>
                </a:lnTo>
                <a:lnTo>
                  <a:pt x="6155983" y="1710475"/>
                </a:lnTo>
                <a:lnTo>
                  <a:pt x="6193390" y="1686494"/>
                </a:lnTo>
                <a:lnTo>
                  <a:pt x="6229538" y="1660789"/>
                </a:lnTo>
                <a:lnTo>
                  <a:pt x="6264368" y="1633419"/>
                </a:lnTo>
                <a:lnTo>
                  <a:pt x="6297822" y="1604441"/>
                </a:lnTo>
                <a:lnTo>
                  <a:pt x="6329841" y="1573914"/>
                </a:lnTo>
                <a:lnTo>
                  <a:pt x="6360370" y="1541894"/>
                </a:lnTo>
                <a:lnTo>
                  <a:pt x="6389348" y="1508441"/>
                </a:lnTo>
                <a:lnTo>
                  <a:pt x="6416719" y="1473612"/>
                </a:lnTo>
                <a:lnTo>
                  <a:pt x="6442424" y="1437465"/>
                </a:lnTo>
                <a:lnTo>
                  <a:pt x="6466406" y="1400058"/>
                </a:lnTo>
                <a:lnTo>
                  <a:pt x="6488606" y="1361449"/>
                </a:lnTo>
                <a:lnTo>
                  <a:pt x="6508967" y="1321695"/>
                </a:lnTo>
                <a:lnTo>
                  <a:pt x="6527430" y="1280855"/>
                </a:lnTo>
                <a:lnTo>
                  <a:pt x="6543939" y="1238987"/>
                </a:lnTo>
                <a:lnTo>
                  <a:pt x="6558434" y="1196148"/>
                </a:lnTo>
                <a:lnTo>
                  <a:pt x="6570858" y="1152397"/>
                </a:lnTo>
                <a:lnTo>
                  <a:pt x="6581153" y="1107792"/>
                </a:lnTo>
                <a:lnTo>
                  <a:pt x="6589261" y="1062389"/>
                </a:lnTo>
                <a:lnTo>
                  <a:pt x="6595125" y="1016248"/>
                </a:lnTo>
                <a:lnTo>
                  <a:pt x="6598685" y="969426"/>
                </a:lnTo>
                <a:lnTo>
                  <a:pt x="6599885" y="921981"/>
                </a:lnTo>
                <a:lnTo>
                  <a:pt x="6598685" y="874535"/>
                </a:lnTo>
                <a:lnTo>
                  <a:pt x="6595125" y="827712"/>
                </a:lnTo>
                <a:lnTo>
                  <a:pt x="6589261" y="781570"/>
                </a:lnTo>
                <a:lnTo>
                  <a:pt x="6581153" y="736167"/>
                </a:lnTo>
                <a:lnTo>
                  <a:pt x="6570858" y="691560"/>
                </a:lnTo>
                <a:lnTo>
                  <a:pt x="6558434" y="647808"/>
                </a:lnTo>
                <a:lnTo>
                  <a:pt x="6543939" y="604969"/>
                </a:lnTo>
                <a:lnTo>
                  <a:pt x="6527430" y="563100"/>
                </a:lnTo>
                <a:lnTo>
                  <a:pt x="6508967" y="522260"/>
                </a:lnTo>
                <a:lnTo>
                  <a:pt x="6488606" y="482506"/>
                </a:lnTo>
                <a:lnTo>
                  <a:pt x="6466406" y="443896"/>
                </a:lnTo>
                <a:lnTo>
                  <a:pt x="6442424" y="406488"/>
                </a:lnTo>
                <a:lnTo>
                  <a:pt x="6416719" y="370341"/>
                </a:lnTo>
                <a:lnTo>
                  <a:pt x="6389348" y="335511"/>
                </a:lnTo>
                <a:lnTo>
                  <a:pt x="6360370" y="302058"/>
                </a:lnTo>
                <a:lnTo>
                  <a:pt x="6329841" y="270038"/>
                </a:lnTo>
                <a:lnTo>
                  <a:pt x="6297822" y="239510"/>
                </a:lnTo>
                <a:lnTo>
                  <a:pt x="6264368" y="210532"/>
                </a:lnTo>
                <a:lnTo>
                  <a:pt x="6229538" y="183162"/>
                </a:lnTo>
                <a:lnTo>
                  <a:pt x="6193390" y="157457"/>
                </a:lnTo>
                <a:lnTo>
                  <a:pt x="6155983" y="133476"/>
                </a:lnTo>
                <a:lnTo>
                  <a:pt x="6117373" y="111276"/>
                </a:lnTo>
                <a:lnTo>
                  <a:pt x="6077619" y="90915"/>
                </a:lnTo>
                <a:lnTo>
                  <a:pt x="6036779" y="72452"/>
                </a:lnTo>
                <a:lnTo>
                  <a:pt x="5994910" y="55944"/>
                </a:lnTo>
                <a:lnTo>
                  <a:pt x="5952071" y="41449"/>
                </a:lnTo>
                <a:lnTo>
                  <a:pt x="5908320" y="29025"/>
                </a:lnTo>
                <a:lnTo>
                  <a:pt x="5863714" y="18730"/>
                </a:lnTo>
                <a:lnTo>
                  <a:pt x="5818311" y="10623"/>
                </a:lnTo>
                <a:lnTo>
                  <a:pt x="5772170" y="4759"/>
                </a:lnTo>
                <a:lnTo>
                  <a:pt x="5725348" y="1199"/>
                </a:lnTo>
                <a:lnTo>
                  <a:pt x="5677903" y="0"/>
                </a:lnTo>
                <a:lnTo>
                  <a:pt x="921981" y="0"/>
                </a:lnTo>
                <a:close/>
              </a:path>
            </a:pathLst>
          </a:custGeom>
          <a:ln w="9525">
            <a:solidFill>
              <a:srgbClr val="232C44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037" name="타원 1036">
            <a:extLst>
              <a:ext uri="{FF2B5EF4-FFF2-40B4-BE49-F238E27FC236}">
                <a16:creationId xmlns:a16="http://schemas.microsoft.com/office/drawing/2014/main" id="{6F87D9F5-D0E3-B6F8-98B6-F49426250CA3}"/>
              </a:ext>
            </a:extLst>
          </p:cNvPr>
          <p:cNvSpPr/>
          <p:nvPr/>
        </p:nvSpPr>
        <p:spPr>
          <a:xfrm>
            <a:off x="2945191" y="3475350"/>
            <a:ext cx="1345352" cy="1301677"/>
          </a:xfrm>
          <a:prstGeom prst="ellipse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1039" name="타원 1038">
            <a:extLst>
              <a:ext uri="{FF2B5EF4-FFF2-40B4-BE49-F238E27FC236}">
                <a16:creationId xmlns:a16="http://schemas.microsoft.com/office/drawing/2014/main" id="{6DABA1CC-64A2-8EAD-25ED-CF5CA16ADFAF}"/>
              </a:ext>
            </a:extLst>
          </p:cNvPr>
          <p:cNvSpPr/>
          <p:nvPr/>
        </p:nvSpPr>
        <p:spPr>
          <a:xfrm>
            <a:off x="4496199" y="3504761"/>
            <a:ext cx="1345352" cy="1301677"/>
          </a:xfrm>
          <a:prstGeom prst="ellipse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/>
          </a:p>
        </p:txBody>
      </p:sp>
      <p:sp>
        <p:nvSpPr>
          <p:cNvPr id="1041" name="타원 1040">
            <a:extLst>
              <a:ext uri="{FF2B5EF4-FFF2-40B4-BE49-F238E27FC236}">
                <a16:creationId xmlns:a16="http://schemas.microsoft.com/office/drawing/2014/main" id="{E57C8F0E-25E6-A27E-2D96-2ED9AD4C272D}"/>
              </a:ext>
            </a:extLst>
          </p:cNvPr>
          <p:cNvSpPr/>
          <p:nvPr/>
        </p:nvSpPr>
        <p:spPr>
          <a:xfrm>
            <a:off x="6036046" y="3431957"/>
            <a:ext cx="1330284" cy="1301677"/>
          </a:xfrm>
          <a:prstGeom prst="ellipse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1042" name="타원 1041">
            <a:extLst>
              <a:ext uri="{FF2B5EF4-FFF2-40B4-BE49-F238E27FC236}">
                <a16:creationId xmlns:a16="http://schemas.microsoft.com/office/drawing/2014/main" id="{54BFC8E0-CFEE-AF19-8250-5E00A60C0759}"/>
              </a:ext>
            </a:extLst>
          </p:cNvPr>
          <p:cNvSpPr/>
          <p:nvPr/>
        </p:nvSpPr>
        <p:spPr>
          <a:xfrm>
            <a:off x="7475016" y="3475350"/>
            <a:ext cx="1324857" cy="1301677"/>
          </a:xfrm>
          <a:prstGeom prst="ellipse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pic>
        <p:nvPicPr>
          <p:cNvPr id="1057" name="그래픽 1056" descr="닭 다리 윤곽선">
            <a:extLst>
              <a:ext uri="{FF2B5EF4-FFF2-40B4-BE49-F238E27FC236}">
                <a16:creationId xmlns:a16="http://schemas.microsoft.com/office/drawing/2014/main" id="{D9B2A94E-2F06-D32A-3C86-46C6FD904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414668" y="3361932"/>
            <a:ext cx="451370" cy="451370"/>
          </a:xfrm>
          <a:prstGeom prst="rect">
            <a:avLst/>
          </a:prstGeom>
        </p:spPr>
      </p:pic>
      <p:sp>
        <p:nvSpPr>
          <p:cNvPr id="1058" name="object 3">
            <a:extLst>
              <a:ext uri="{FF2B5EF4-FFF2-40B4-BE49-F238E27FC236}">
                <a16:creationId xmlns:a16="http://schemas.microsoft.com/office/drawing/2014/main" id="{ADD25D65-D1E0-BB24-5BE2-5E30B4F19605}"/>
              </a:ext>
            </a:extLst>
          </p:cNvPr>
          <p:cNvSpPr/>
          <p:nvPr/>
        </p:nvSpPr>
        <p:spPr>
          <a:xfrm>
            <a:off x="2612759" y="5069565"/>
            <a:ext cx="6529288" cy="1708655"/>
          </a:xfrm>
          <a:custGeom>
            <a:avLst/>
            <a:gdLst/>
            <a:ahLst/>
            <a:cxnLst/>
            <a:rect l="l" t="t" r="r" b="b"/>
            <a:pathLst>
              <a:path w="7795259" h="2223134">
                <a:moveTo>
                  <a:pt x="3897614" y="0"/>
                </a:moveTo>
                <a:lnTo>
                  <a:pt x="3849283" y="252"/>
                </a:lnTo>
                <a:lnTo>
                  <a:pt x="3801072" y="1009"/>
                </a:lnTo>
                <a:lnTo>
                  <a:pt x="3752984" y="2266"/>
                </a:lnTo>
                <a:lnTo>
                  <a:pt x="3705023" y="4022"/>
                </a:lnTo>
                <a:lnTo>
                  <a:pt x="3657189" y="6275"/>
                </a:lnTo>
                <a:lnTo>
                  <a:pt x="3609487" y="9021"/>
                </a:lnTo>
                <a:lnTo>
                  <a:pt x="3561917" y="12258"/>
                </a:lnTo>
                <a:lnTo>
                  <a:pt x="3514483" y="15984"/>
                </a:lnTo>
                <a:lnTo>
                  <a:pt x="3467188" y="20196"/>
                </a:lnTo>
                <a:lnTo>
                  <a:pt x="3420033" y="24892"/>
                </a:lnTo>
                <a:lnTo>
                  <a:pt x="3373022" y="30068"/>
                </a:lnTo>
                <a:lnTo>
                  <a:pt x="3326156" y="35724"/>
                </a:lnTo>
                <a:lnTo>
                  <a:pt x="3279438" y="41855"/>
                </a:lnTo>
                <a:lnTo>
                  <a:pt x="3232872" y="48461"/>
                </a:lnTo>
                <a:lnTo>
                  <a:pt x="3186458" y="55537"/>
                </a:lnTo>
                <a:lnTo>
                  <a:pt x="3140201" y="63082"/>
                </a:lnTo>
                <a:lnTo>
                  <a:pt x="3094101" y="71093"/>
                </a:lnTo>
                <a:lnTo>
                  <a:pt x="3048162" y="79568"/>
                </a:lnTo>
                <a:lnTo>
                  <a:pt x="3002387" y="88504"/>
                </a:lnTo>
                <a:lnTo>
                  <a:pt x="2956778" y="97899"/>
                </a:lnTo>
                <a:lnTo>
                  <a:pt x="2911336" y="107749"/>
                </a:lnTo>
                <a:lnTo>
                  <a:pt x="2866066" y="118054"/>
                </a:lnTo>
                <a:lnTo>
                  <a:pt x="2820969" y="128809"/>
                </a:lnTo>
                <a:lnTo>
                  <a:pt x="2776047" y="140013"/>
                </a:lnTo>
                <a:lnTo>
                  <a:pt x="2731304" y="151663"/>
                </a:lnTo>
                <a:lnTo>
                  <a:pt x="2686742" y="163757"/>
                </a:lnTo>
                <a:lnTo>
                  <a:pt x="2642363" y="176292"/>
                </a:lnTo>
                <a:lnTo>
                  <a:pt x="2598169" y="189266"/>
                </a:lnTo>
                <a:lnTo>
                  <a:pt x="2554164" y="202675"/>
                </a:lnTo>
                <a:lnTo>
                  <a:pt x="2510350" y="216518"/>
                </a:lnTo>
                <a:lnTo>
                  <a:pt x="2466729" y="230793"/>
                </a:lnTo>
                <a:lnTo>
                  <a:pt x="2423305" y="245495"/>
                </a:lnTo>
                <a:lnTo>
                  <a:pt x="2380078" y="260624"/>
                </a:lnTo>
                <a:lnTo>
                  <a:pt x="2337052" y="276177"/>
                </a:lnTo>
                <a:lnTo>
                  <a:pt x="2294229" y="292150"/>
                </a:lnTo>
                <a:lnTo>
                  <a:pt x="2251613" y="308543"/>
                </a:lnTo>
                <a:lnTo>
                  <a:pt x="2209204" y="325351"/>
                </a:lnTo>
                <a:lnTo>
                  <a:pt x="2167007" y="342573"/>
                </a:lnTo>
                <a:lnTo>
                  <a:pt x="2125023" y="360205"/>
                </a:lnTo>
                <a:lnTo>
                  <a:pt x="2083254" y="378247"/>
                </a:lnTo>
                <a:lnTo>
                  <a:pt x="2041704" y="396694"/>
                </a:lnTo>
                <a:lnTo>
                  <a:pt x="2000375" y="415545"/>
                </a:lnTo>
                <a:lnTo>
                  <a:pt x="1959269" y="434798"/>
                </a:lnTo>
                <a:lnTo>
                  <a:pt x="1918389" y="454448"/>
                </a:lnTo>
                <a:lnTo>
                  <a:pt x="1877738" y="474495"/>
                </a:lnTo>
                <a:lnTo>
                  <a:pt x="1837317" y="494935"/>
                </a:lnTo>
                <a:lnTo>
                  <a:pt x="1797129" y="515766"/>
                </a:lnTo>
                <a:lnTo>
                  <a:pt x="1757178" y="536986"/>
                </a:lnTo>
                <a:lnTo>
                  <a:pt x="1717465" y="558592"/>
                </a:lnTo>
                <a:lnTo>
                  <a:pt x="1677992" y="580582"/>
                </a:lnTo>
                <a:lnTo>
                  <a:pt x="1638763" y="602952"/>
                </a:lnTo>
                <a:lnTo>
                  <a:pt x="1599780" y="625701"/>
                </a:lnTo>
                <a:lnTo>
                  <a:pt x="1561046" y="648826"/>
                </a:lnTo>
                <a:lnTo>
                  <a:pt x="1522562" y="672324"/>
                </a:lnTo>
                <a:lnTo>
                  <a:pt x="1484331" y="696194"/>
                </a:lnTo>
                <a:lnTo>
                  <a:pt x="1446357" y="720432"/>
                </a:lnTo>
                <a:lnTo>
                  <a:pt x="1408641" y="745036"/>
                </a:lnTo>
                <a:lnTo>
                  <a:pt x="1371185" y="770004"/>
                </a:lnTo>
                <a:lnTo>
                  <a:pt x="1333993" y="795332"/>
                </a:lnTo>
                <a:lnTo>
                  <a:pt x="1297067" y="821019"/>
                </a:lnTo>
                <a:lnTo>
                  <a:pt x="1260410" y="847062"/>
                </a:lnTo>
                <a:lnTo>
                  <a:pt x="1224023" y="873459"/>
                </a:lnTo>
                <a:lnTo>
                  <a:pt x="1187910" y="900206"/>
                </a:lnTo>
                <a:lnTo>
                  <a:pt x="1152072" y="927302"/>
                </a:lnTo>
                <a:lnTo>
                  <a:pt x="1116513" y="954744"/>
                </a:lnTo>
                <a:lnTo>
                  <a:pt x="1081235" y="982530"/>
                </a:lnTo>
                <a:lnTo>
                  <a:pt x="1046241" y="1010656"/>
                </a:lnTo>
                <a:lnTo>
                  <a:pt x="1011532" y="1039121"/>
                </a:lnTo>
                <a:lnTo>
                  <a:pt x="977112" y="1067922"/>
                </a:lnTo>
                <a:lnTo>
                  <a:pt x="942982" y="1097057"/>
                </a:lnTo>
                <a:lnTo>
                  <a:pt x="909146" y="1126522"/>
                </a:lnTo>
                <a:lnTo>
                  <a:pt x="875606" y="1156316"/>
                </a:lnTo>
                <a:lnTo>
                  <a:pt x="842365" y="1186436"/>
                </a:lnTo>
                <a:lnTo>
                  <a:pt x="809424" y="1216879"/>
                </a:lnTo>
                <a:lnTo>
                  <a:pt x="776787" y="1247643"/>
                </a:lnTo>
                <a:lnTo>
                  <a:pt x="744456" y="1278726"/>
                </a:lnTo>
                <a:lnTo>
                  <a:pt x="712433" y="1310124"/>
                </a:lnTo>
                <a:lnTo>
                  <a:pt x="680721" y="1341836"/>
                </a:lnTo>
                <a:lnTo>
                  <a:pt x="649322" y="1373859"/>
                </a:lnTo>
                <a:lnTo>
                  <a:pt x="618240" y="1406191"/>
                </a:lnTo>
                <a:lnTo>
                  <a:pt x="587476" y="1438828"/>
                </a:lnTo>
                <a:lnTo>
                  <a:pt x="557033" y="1471769"/>
                </a:lnTo>
                <a:lnTo>
                  <a:pt x="526913" y="1505011"/>
                </a:lnTo>
                <a:lnTo>
                  <a:pt x="497120" y="1538551"/>
                </a:lnTo>
                <a:lnTo>
                  <a:pt x="467654" y="1572387"/>
                </a:lnTo>
                <a:lnTo>
                  <a:pt x="438520" y="1606517"/>
                </a:lnTo>
                <a:lnTo>
                  <a:pt x="409720" y="1640937"/>
                </a:lnTo>
                <a:lnTo>
                  <a:pt x="381255" y="1675646"/>
                </a:lnTo>
                <a:lnTo>
                  <a:pt x="353129" y="1710641"/>
                </a:lnTo>
                <a:lnTo>
                  <a:pt x="325343" y="1745919"/>
                </a:lnTo>
                <a:lnTo>
                  <a:pt x="297902" y="1781478"/>
                </a:lnTo>
                <a:lnTo>
                  <a:pt x="270806" y="1817315"/>
                </a:lnTo>
                <a:lnTo>
                  <a:pt x="244058" y="1853429"/>
                </a:lnTo>
                <a:lnTo>
                  <a:pt x="217662" y="1889816"/>
                </a:lnTo>
                <a:lnTo>
                  <a:pt x="191619" y="1926473"/>
                </a:lnTo>
                <a:lnTo>
                  <a:pt x="165932" y="1963399"/>
                </a:lnTo>
                <a:lnTo>
                  <a:pt x="140604" y="2000591"/>
                </a:lnTo>
                <a:lnTo>
                  <a:pt x="115637" y="2038047"/>
                </a:lnTo>
                <a:lnTo>
                  <a:pt x="91033" y="2075763"/>
                </a:lnTo>
                <a:lnTo>
                  <a:pt x="66795" y="2113738"/>
                </a:lnTo>
                <a:lnTo>
                  <a:pt x="42926" y="2151968"/>
                </a:lnTo>
                <a:lnTo>
                  <a:pt x="19428" y="2190452"/>
                </a:lnTo>
                <a:lnTo>
                  <a:pt x="0" y="2222995"/>
                </a:lnTo>
                <a:lnTo>
                  <a:pt x="7795229" y="2222995"/>
                </a:lnTo>
                <a:lnTo>
                  <a:pt x="7752302" y="2151968"/>
                </a:lnTo>
                <a:lnTo>
                  <a:pt x="7728433" y="2113738"/>
                </a:lnTo>
                <a:lnTo>
                  <a:pt x="7704195" y="2075763"/>
                </a:lnTo>
                <a:lnTo>
                  <a:pt x="7679591" y="2038047"/>
                </a:lnTo>
                <a:lnTo>
                  <a:pt x="7654624" y="2000591"/>
                </a:lnTo>
                <a:lnTo>
                  <a:pt x="7629296" y="1963399"/>
                </a:lnTo>
                <a:lnTo>
                  <a:pt x="7603609" y="1926473"/>
                </a:lnTo>
                <a:lnTo>
                  <a:pt x="7577566" y="1889816"/>
                </a:lnTo>
                <a:lnTo>
                  <a:pt x="7551170" y="1853429"/>
                </a:lnTo>
                <a:lnTo>
                  <a:pt x="7524422" y="1817315"/>
                </a:lnTo>
                <a:lnTo>
                  <a:pt x="7497327" y="1781478"/>
                </a:lnTo>
                <a:lnTo>
                  <a:pt x="7469885" y="1745919"/>
                </a:lnTo>
                <a:lnTo>
                  <a:pt x="7442099" y="1710641"/>
                </a:lnTo>
                <a:lnTo>
                  <a:pt x="7413973" y="1675646"/>
                </a:lnTo>
                <a:lnTo>
                  <a:pt x="7385508" y="1640937"/>
                </a:lnTo>
                <a:lnTo>
                  <a:pt x="7356708" y="1606517"/>
                </a:lnTo>
                <a:lnTo>
                  <a:pt x="7327574" y="1572387"/>
                </a:lnTo>
                <a:lnTo>
                  <a:pt x="7298108" y="1538551"/>
                </a:lnTo>
                <a:lnTo>
                  <a:pt x="7268315" y="1505011"/>
                </a:lnTo>
                <a:lnTo>
                  <a:pt x="7238195" y="1471769"/>
                </a:lnTo>
                <a:lnTo>
                  <a:pt x="7207752" y="1438828"/>
                </a:lnTo>
                <a:lnTo>
                  <a:pt x="7176988" y="1406191"/>
                </a:lnTo>
                <a:lnTo>
                  <a:pt x="7145906" y="1373859"/>
                </a:lnTo>
                <a:lnTo>
                  <a:pt x="7114507" y="1341836"/>
                </a:lnTo>
                <a:lnTo>
                  <a:pt x="7082795" y="1310124"/>
                </a:lnTo>
                <a:lnTo>
                  <a:pt x="7050772" y="1278726"/>
                </a:lnTo>
                <a:lnTo>
                  <a:pt x="7018441" y="1247643"/>
                </a:lnTo>
                <a:lnTo>
                  <a:pt x="6985804" y="1216879"/>
                </a:lnTo>
                <a:lnTo>
                  <a:pt x="6952863" y="1186436"/>
                </a:lnTo>
                <a:lnTo>
                  <a:pt x="6919622" y="1156316"/>
                </a:lnTo>
                <a:lnTo>
                  <a:pt x="6886082" y="1126522"/>
                </a:lnTo>
                <a:lnTo>
                  <a:pt x="6852246" y="1097057"/>
                </a:lnTo>
                <a:lnTo>
                  <a:pt x="6818116" y="1067922"/>
                </a:lnTo>
                <a:lnTo>
                  <a:pt x="6783696" y="1039121"/>
                </a:lnTo>
                <a:lnTo>
                  <a:pt x="6748987" y="1010656"/>
                </a:lnTo>
                <a:lnTo>
                  <a:pt x="6713993" y="982530"/>
                </a:lnTo>
                <a:lnTo>
                  <a:pt x="6678715" y="954744"/>
                </a:lnTo>
                <a:lnTo>
                  <a:pt x="6643156" y="927302"/>
                </a:lnTo>
                <a:lnTo>
                  <a:pt x="6607318" y="900206"/>
                </a:lnTo>
                <a:lnTo>
                  <a:pt x="6571205" y="873459"/>
                </a:lnTo>
                <a:lnTo>
                  <a:pt x="6534818" y="847062"/>
                </a:lnTo>
                <a:lnTo>
                  <a:pt x="6498161" y="821019"/>
                </a:lnTo>
                <a:lnTo>
                  <a:pt x="6461235" y="795332"/>
                </a:lnTo>
                <a:lnTo>
                  <a:pt x="6424043" y="770004"/>
                </a:lnTo>
                <a:lnTo>
                  <a:pt x="6386588" y="745036"/>
                </a:lnTo>
                <a:lnTo>
                  <a:pt x="6348871" y="720432"/>
                </a:lnTo>
                <a:lnTo>
                  <a:pt x="6310897" y="696194"/>
                </a:lnTo>
                <a:lnTo>
                  <a:pt x="6272666" y="672324"/>
                </a:lnTo>
                <a:lnTo>
                  <a:pt x="6234182" y="648826"/>
                </a:lnTo>
                <a:lnTo>
                  <a:pt x="6195448" y="625701"/>
                </a:lnTo>
                <a:lnTo>
                  <a:pt x="6156465" y="602952"/>
                </a:lnTo>
                <a:lnTo>
                  <a:pt x="6117236" y="580582"/>
                </a:lnTo>
                <a:lnTo>
                  <a:pt x="6077763" y="558592"/>
                </a:lnTo>
                <a:lnTo>
                  <a:pt x="6038050" y="536986"/>
                </a:lnTo>
                <a:lnTo>
                  <a:pt x="5998099" y="515766"/>
                </a:lnTo>
                <a:lnTo>
                  <a:pt x="5957911" y="494935"/>
                </a:lnTo>
                <a:lnTo>
                  <a:pt x="5917490" y="474495"/>
                </a:lnTo>
                <a:lnTo>
                  <a:pt x="5876839" y="454448"/>
                </a:lnTo>
                <a:lnTo>
                  <a:pt x="5835959" y="434798"/>
                </a:lnTo>
                <a:lnTo>
                  <a:pt x="5794853" y="415545"/>
                </a:lnTo>
                <a:lnTo>
                  <a:pt x="5753524" y="396694"/>
                </a:lnTo>
                <a:lnTo>
                  <a:pt x="5711974" y="378247"/>
                </a:lnTo>
                <a:lnTo>
                  <a:pt x="5670205" y="360205"/>
                </a:lnTo>
                <a:lnTo>
                  <a:pt x="5628221" y="342573"/>
                </a:lnTo>
                <a:lnTo>
                  <a:pt x="5586024" y="325351"/>
                </a:lnTo>
                <a:lnTo>
                  <a:pt x="5543615" y="308543"/>
                </a:lnTo>
                <a:lnTo>
                  <a:pt x="5500999" y="292150"/>
                </a:lnTo>
                <a:lnTo>
                  <a:pt x="5458176" y="276177"/>
                </a:lnTo>
                <a:lnTo>
                  <a:pt x="5415150" y="260624"/>
                </a:lnTo>
                <a:lnTo>
                  <a:pt x="5371924" y="245495"/>
                </a:lnTo>
                <a:lnTo>
                  <a:pt x="5328499" y="230793"/>
                </a:lnTo>
                <a:lnTo>
                  <a:pt x="5284878" y="216518"/>
                </a:lnTo>
                <a:lnTo>
                  <a:pt x="5241064" y="202675"/>
                </a:lnTo>
                <a:lnTo>
                  <a:pt x="5197059" y="189266"/>
                </a:lnTo>
                <a:lnTo>
                  <a:pt x="5152865" y="176292"/>
                </a:lnTo>
                <a:lnTo>
                  <a:pt x="5108486" y="163757"/>
                </a:lnTo>
                <a:lnTo>
                  <a:pt x="5063924" y="151663"/>
                </a:lnTo>
                <a:lnTo>
                  <a:pt x="5019181" y="140013"/>
                </a:lnTo>
                <a:lnTo>
                  <a:pt x="4974260" y="128809"/>
                </a:lnTo>
                <a:lnTo>
                  <a:pt x="4929162" y="118054"/>
                </a:lnTo>
                <a:lnTo>
                  <a:pt x="4883892" y="107749"/>
                </a:lnTo>
                <a:lnTo>
                  <a:pt x="4838450" y="97899"/>
                </a:lnTo>
                <a:lnTo>
                  <a:pt x="4792841" y="88504"/>
                </a:lnTo>
                <a:lnTo>
                  <a:pt x="4747066" y="79568"/>
                </a:lnTo>
                <a:lnTo>
                  <a:pt x="4701127" y="71093"/>
                </a:lnTo>
                <a:lnTo>
                  <a:pt x="4655027" y="63082"/>
                </a:lnTo>
                <a:lnTo>
                  <a:pt x="4608770" y="55537"/>
                </a:lnTo>
                <a:lnTo>
                  <a:pt x="4562356" y="48461"/>
                </a:lnTo>
                <a:lnTo>
                  <a:pt x="4515790" y="41855"/>
                </a:lnTo>
                <a:lnTo>
                  <a:pt x="4469072" y="35724"/>
                </a:lnTo>
                <a:lnTo>
                  <a:pt x="4422206" y="30068"/>
                </a:lnTo>
                <a:lnTo>
                  <a:pt x="4375195" y="24892"/>
                </a:lnTo>
                <a:lnTo>
                  <a:pt x="4328040" y="20196"/>
                </a:lnTo>
                <a:lnTo>
                  <a:pt x="4280745" y="15984"/>
                </a:lnTo>
                <a:lnTo>
                  <a:pt x="4233311" y="12258"/>
                </a:lnTo>
                <a:lnTo>
                  <a:pt x="4185741" y="9021"/>
                </a:lnTo>
                <a:lnTo>
                  <a:pt x="4138039" y="6275"/>
                </a:lnTo>
                <a:lnTo>
                  <a:pt x="4090205" y="4022"/>
                </a:lnTo>
                <a:lnTo>
                  <a:pt x="4042244" y="2266"/>
                </a:lnTo>
                <a:lnTo>
                  <a:pt x="3994156" y="1009"/>
                </a:lnTo>
                <a:lnTo>
                  <a:pt x="3945945" y="252"/>
                </a:lnTo>
                <a:lnTo>
                  <a:pt x="3897614" y="0"/>
                </a:lnTo>
                <a:close/>
              </a:path>
            </a:pathLst>
          </a:custGeom>
          <a:solidFill>
            <a:srgbClr val="F3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4">
            <a:extLst>
              <a:ext uri="{FF2B5EF4-FFF2-40B4-BE49-F238E27FC236}">
                <a16:creationId xmlns:a16="http://schemas.microsoft.com/office/drawing/2014/main" id="{D24EEBA5-4336-23AF-66E5-F451763DA5E9}"/>
              </a:ext>
            </a:extLst>
          </p:cNvPr>
          <p:cNvSpPr/>
          <p:nvPr/>
        </p:nvSpPr>
        <p:spPr>
          <a:xfrm>
            <a:off x="3582062" y="5661797"/>
            <a:ext cx="4526782" cy="1098107"/>
          </a:xfrm>
          <a:custGeom>
            <a:avLst/>
            <a:gdLst/>
            <a:ahLst/>
            <a:cxnLst/>
            <a:rect l="l" t="t" r="r" b="b"/>
            <a:pathLst>
              <a:path w="5404484" h="1428750">
                <a:moveTo>
                  <a:pt x="2702082" y="0"/>
                </a:moveTo>
                <a:lnTo>
                  <a:pt x="2653801" y="349"/>
                </a:lnTo>
                <a:lnTo>
                  <a:pt x="2605687" y="1393"/>
                </a:lnTo>
                <a:lnTo>
                  <a:pt x="2557747" y="3128"/>
                </a:lnTo>
                <a:lnTo>
                  <a:pt x="2509985" y="5549"/>
                </a:lnTo>
                <a:lnTo>
                  <a:pt x="2462405" y="8651"/>
                </a:lnTo>
                <a:lnTo>
                  <a:pt x="2415013" y="12429"/>
                </a:lnTo>
                <a:lnTo>
                  <a:pt x="2367813" y="16879"/>
                </a:lnTo>
                <a:lnTo>
                  <a:pt x="2320810" y="21994"/>
                </a:lnTo>
                <a:lnTo>
                  <a:pt x="2274009" y="27772"/>
                </a:lnTo>
                <a:lnTo>
                  <a:pt x="2227415" y="34207"/>
                </a:lnTo>
                <a:lnTo>
                  <a:pt x="2181032" y="41294"/>
                </a:lnTo>
                <a:lnTo>
                  <a:pt x="2134865" y="49028"/>
                </a:lnTo>
                <a:lnTo>
                  <a:pt x="2088920" y="57405"/>
                </a:lnTo>
                <a:lnTo>
                  <a:pt x="2043200" y="66420"/>
                </a:lnTo>
                <a:lnTo>
                  <a:pt x="1997711" y="76068"/>
                </a:lnTo>
                <a:lnTo>
                  <a:pt x="1952457" y="86344"/>
                </a:lnTo>
                <a:lnTo>
                  <a:pt x="1907443" y="97244"/>
                </a:lnTo>
                <a:lnTo>
                  <a:pt x="1862674" y="108762"/>
                </a:lnTo>
                <a:lnTo>
                  <a:pt x="1818155" y="120894"/>
                </a:lnTo>
                <a:lnTo>
                  <a:pt x="1773891" y="133635"/>
                </a:lnTo>
                <a:lnTo>
                  <a:pt x="1729886" y="146981"/>
                </a:lnTo>
                <a:lnTo>
                  <a:pt x="1686145" y="160926"/>
                </a:lnTo>
                <a:lnTo>
                  <a:pt x="1642673" y="175466"/>
                </a:lnTo>
                <a:lnTo>
                  <a:pt x="1599475" y="190595"/>
                </a:lnTo>
                <a:lnTo>
                  <a:pt x="1556555" y="206310"/>
                </a:lnTo>
                <a:lnTo>
                  <a:pt x="1513918" y="222605"/>
                </a:lnTo>
                <a:lnTo>
                  <a:pt x="1471570" y="239476"/>
                </a:lnTo>
                <a:lnTo>
                  <a:pt x="1429514" y="256918"/>
                </a:lnTo>
                <a:lnTo>
                  <a:pt x="1387757" y="274925"/>
                </a:lnTo>
                <a:lnTo>
                  <a:pt x="1346301" y="293494"/>
                </a:lnTo>
                <a:lnTo>
                  <a:pt x="1305153" y="312619"/>
                </a:lnTo>
                <a:lnTo>
                  <a:pt x="1264317" y="332296"/>
                </a:lnTo>
                <a:lnTo>
                  <a:pt x="1223798" y="352519"/>
                </a:lnTo>
                <a:lnTo>
                  <a:pt x="1183600" y="373285"/>
                </a:lnTo>
                <a:lnTo>
                  <a:pt x="1143729" y="394587"/>
                </a:lnTo>
                <a:lnTo>
                  <a:pt x="1104189" y="416423"/>
                </a:lnTo>
                <a:lnTo>
                  <a:pt x="1064985" y="438785"/>
                </a:lnTo>
                <a:lnTo>
                  <a:pt x="1026122" y="461671"/>
                </a:lnTo>
                <a:lnTo>
                  <a:pt x="987604" y="485075"/>
                </a:lnTo>
                <a:lnTo>
                  <a:pt x="949437" y="508992"/>
                </a:lnTo>
                <a:lnTo>
                  <a:pt x="911625" y="533417"/>
                </a:lnTo>
                <a:lnTo>
                  <a:pt x="874173" y="558347"/>
                </a:lnTo>
                <a:lnTo>
                  <a:pt x="837086" y="583775"/>
                </a:lnTo>
                <a:lnTo>
                  <a:pt x="800368" y="609697"/>
                </a:lnTo>
                <a:lnTo>
                  <a:pt x="764024" y="636108"/>
                </a:lnTo>
                <a:lnTo>
                  <a:pt x="728060" y="663004"/>
                </a:lnTo>
                <a:lnTo>
                  <a:pt x="692480" y="690380"/>
                </a:lnTo>
                <a:lnTo>
                  <a:pt x="657288" y="718231"/>
                </a:lnTo>
                <a:lnTo>
                  <a:pt x="622490" y="746552"/>
                </a:lnTo>
                <a:lnTo>
                  <a:pt x="588090" y="775338"/>
                </a:lnTo>
                <a:lnTo>
                  <a:pt x="554093" y="804585"/>
                </a:lnTo>
                <a:lnTo>
                  <a:pt x="520504" y="834288"/>
                </a:lnTo>
                <a:lnTo>
                  <a:pt x="487327" y="864441"/>
                </a:lnTo>
                <a:lnTo>
                  <a:pt x="454568" y="895041"/>
                </a:lnTo>
                <a:lnTo>
                  <a:pt x="422232" y="926083"/>
                </a:lnTo>
                <a:lnTo>
                  <a:pt x="390322" y="957560"/>
                </a:lnTo>
                <a:lnTo>
                  <a:pt x="358844" y="989470"/>
                </a:lnTo>
                <a:lnTo>
                  <a:pt x="327803" y="1021807"/>
                </a:lnTo>
                <a:lnTo>
                  <a:pt x="297203" y="1054566"/>
                </a:lnTo>
                <a:lnTo>
                  <a:pt x="267050" y="1087742"/>
                </a:lnTo>
                <a:lnTo>
                  <a:pt x="237347" y="1121332"/>
                </a:lnTo>
                <a:lnTo>
                  <a:pt x="208100" y="1155329"/>
                </a:lnTo>
                <a:lnTo>
                  <a:pt x="179314" y="1189729"/>
                </a:lnTo>
                <a:lnTo>
                  <a:pt x="150993" y="1224527"/>
                </a:lnTo>
                <a:lnTo>
                  <a:pt x="123142" y="1259719"/>
                </a:lnTo>
                <a:lnTo>
                  <a:pt x="95767" y="1295300"/>
                </a:lnTo>
                <a:lnTo>
                  <a:pt x="68870" y="1331264"/>
                </a:lnTo>
                <a:lnTo>
                  <a:pt x="42459" y="1367608"/>
                </a:lnTo>
                <a:lnTo>
                  <a:pt x="16537" y="1404326"/>
                </a:lnTo>
                <a:lnTo>
                  <a:pt x="0" y="1428446"/>
                </a:lnTo>
                <a:lnTo>
                  <a:pt x="5404165" y="1428446"/>
                </a:lnTo>
                <a:lnTo>
                  <a:pt x="5361706" y="1367608"/>
                </a:lnTo>
                <a:lnTo>
                  <a:pt x="5335294" y="1331264"/>
                </a:lnTo>
                <a:lnTo>
                  <a:pt x="5308398" y="1295300"/>
                </a:lnTo>
                <a:lnTo>
                  <a:pt x="5281023" y="1259719"/>
                </a:lnTo>
                <a:lnTo>
                  <a:pt x="5253172" y="1224527"/>
                </a:lnTo>
                <a:lnTo>
                  <a:pt x="5224851" y="1189729"/>
                </a:lnTo>
                <a:lnTo>
                  <a:pt x="5196065" y="1155329"/>
                </a:lnTo>
                <a:lnTo>
                  <a:pt x="5166818" y="1121332"/>
                </a:lnTo>
                <a:lnTo>
                  <a:pt x="5137115" y="1087742"/>
                </a:lnTo>
                <a:lnTo>
                  <a:pt x="5106962" y="1054566"/>
                </a:lnTo>
                <a:lnTo>
                  <a:pt x="5076362" y="1021807"/>
                </a:lnTo>
                <a:lnTo>
                  <a:pt x="5045321" y="989470"/>
                </a:lnTo>
                <a:lnTo>
                  <a:pt x="5013843" y="957560"/>
                </a:lnTo>
                <a:lnTo>
                  <a:pt x="4981933" y="926083"/>
                </a:lnTo>
                <a:lnTo>
                  <a:pt x="4949597" y="895041"/>
                </a:lnTo>
                <a:lnTo>
                  <a:pt x="4916838" y="864441"/>
                </a:lnTo>
                <a:lnTo>
                  <a:pt x="4883661" y="834288"/>
                </a:lnTo>
                <a:lnTo>
                  <a:pt x="4850072" y="804585"/>
                </a:lnTo>
                <a:lnTo>
                  <a:pt x="4816075" y="775338"/>
                </a:lnTo>
                <a:lnTo>
                  <a:pt x="4781675" y="746552"/>
                </a:lnTo>
                <a:lnTo>
                  <a:pt x="4746877" y="718231"/>
                </a:lnTo>
                <a:lnTo>
                  <a:pt x="4711685" y="690380"/>
                </a:lnTo>
                <a:lnTo>
                  <a:pt x="4676105" y="663004"/>
                </a:lnTo>
                <a:lnTo>
                  <a:pt x="4640141" y="636108"/>
                </a:lnTo>
                <a:lnTo>
                  <a:pt x="4603797" y="609697"/>
                </a:lnTo>
                <a:lnTo>
                  <a:pt x="4567079" y="583775"/>
                </a:lnTo>
                <a:lnTo>
                  <a:pt x="4529992" y="558347"/>
                </a:lnTo>
                <a:lnTo>
                  <a:pt x="4492540" y="533417"/>
                </a:lnTo>
                <a:lnTo>
                  <a:pt x="4454728" y="508992"/>
                </a:lnTo>
                <a:lnTo>
                  <a:pt x="4416561" y="485075"/>
                </a:lnTo>
                <a:lnTo>
                  <a:pt x="4378043" y="461671"/>
                </a:lnTo>
                <a:lnTo>
                  <a:pt x="4339180" y="438785"/>
                </a:lnTo>
                <a:lnTo>
                  <a:pt x="4299976" y="416423"/>
                </a:lnTo>
                <a:lnTo>
                  <a:pt x="4260436" y="394587"/>
                </a:lnTo>
                <a:lnTo>
                  <a:pt x="4220565" y="373285"/>
                </a:lnTo>
                <a:lnTo>
                  <a:pt x="4180367" y="352519"/>
                </a:lnTo>
                <a:lnTo>
                  <a:pt x="4139848" y="332296"/>
                </a:lnTo>
                <a:lnTo>
                  <a:pt x="4099012" y="312619"/>
                </a:lnTo>
                <a:lnTo>
                  <a:pt x="4057864" y="293494"/>
                </a:lnTo>
                <a:lnTo>
                  <a:pt x="4016408" y="274925"/>
                </a:lnTo>
                <a:lnTo>
                  <a:pt x="3974650" y="256918"/>
                </a:lnTo>
                <a:lnTo>
                  <a:pt x="3932595" y="239476"/>
                </a:lnTo>
                <a:lnTo>
                  <a:pt x="3890247" y="222605"/>
                </a:lnTo>
                <a:lnTo>
                  <a:pt x="3847610" y="206310"/>
                </a:lnTo>
                <a:lnTo>
                  <a:pt x="3804690" y="190595"/>
                </a:lnTo>
                <a:lnTo>
                  <a:pt x="3761492" y="175466"/>
                </a:lnTo>
                <a:lnTo>
                  <a:pt x="3718020" y="160926"/>
                </a:lnTo>
                <a:lnTo>
                  <a:pt x="3674279" y="146981"/>
                </a:lnTo>
                <a:lnTo>
                  <a:pt x="3630274" y="133635"/>
                </a:lnTo>
                <a:lnTo>
                  <a:pt x="3586010" y="120894"/>
                </a:lnTo>
                <a:lnTo>
                  <a:pt x="3541491" y="108762"/>
                </a:lnTo>
                <a:lnTo>
                  <a:pt x="3496722" y="97244"/>
                </a:lnTo>
                <a:lnTo>
                  <a:pt x="3451708" y="86344"/>
                </a:lnTo>
                <a:lnTo>
                  <a:pt x="3406454" y="76068"/>
                </a:lnTo>
                <a:lnTo>
                  <a:pt x="3360965" y="66420"/>
                </a:lnTo>
                <a:lnTo>
                  <a:pt x="3315245" y="57405"/>
                </a:lnTo>
                <a:lnTo>
                  <a:pt x="3269299" y="49028"/>
                </a:lnTo>
                <a:lnTo>
                  <a:pt x="3223133" y="41294"/>
                </a:lnTo>
                <a:lnTo>
                  <a:pt x="3176750" y="34207"/>
                </a:lnTo>
                <a:lnTo>
                  <a:pt x="3130156" y="27772"/>
                </a:lnTo>
                <a:lnTo>
                  <a:pt x="3083355" y="21994"/>
                </a:lnTo>
                <a:lnTo>
                  <a:pt x="3036352" y="16879"/>
                </a:lnTo>
                <a:lnTo>
                  <a:pt x="2989152" y="12429"/>
                </a:lnTo>
                <a:lnTo>
                  <a:pt x="2941760" y="8651"/>
                </a:lnTo>
                <a:lnTo>
                  <a:pt x="2894180" y="5549"/>
                </a:lnTo>
                <a:lnTo>
                  <a:pt x="2846418" y="3128"/>
                </a:lnTo>
                <a:lnTo>
                  <a:pt x="2798477" y="1393"/>
                </a:lnTo>
                <a:lnTo>
                  <a:pt x="2750364" y="349"/>
                </a:lnTo>
                <a:lnTo>
                  <a:pt x="2702082" y="0"/>
                </a:lnTo>
                <a:close/>
              </a:path>
            </a:pathLst>
          </a:custGeom>
          <a:solidFill>
            <a:srgbClr val="000048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60" name="object 18">
            <a:extLst>
              <a:ext uri="{FF2B5EF4-FFF2-40B4-BE49-F238E27FC236}">
                <a16:creationId xmlns:a16="http://schemas.microsoft.com/office/drawing/2014/main" id="{BDDC1D65-839A-8E95-AA97-9D33A39AC43B}"/>
              </a:ext>
            </a:extLst>
          </p:cNvPr>
          <p:cNvSpPr txBox="1"/>
          <p:nvPr/>
        </p:nvSpPr>
        <p:spPr>
          <a:xfrm>
            <a:off x="4563790" y="5986886"/>
            <a:ext cx="280829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spc="-10" dirty="0">
                <a:solidFill>
                  <a:srgbClr val="FFFFFF"/>
                </a:solidFill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각 방법의 성능과 특징을 명확하게 비교 평가</a:t>
            </a:r>
            <a:endParaRPr lang="ko-KR" altLang="en-US" sz="2000" b="1" dirty="0"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</p:txBody>
      </p:sp>
      <p:sp>
        <p:nvSpPr>
          <p:cNvPr id="1061" name="object 18">
            <a:extLst>
              <a:ext uri="{FF2B5EF4-FFF2-40B4-BE49-F238E27FC236}">
                <a16:creationId xmlns:a16="http://schemas.microsoft.com/office/drawing/2014/main" id="{575761A1-C587-EB3B-1573-0667C1D04CFC}"/>
              </a:ext>
            </a:extLst>
          </p:cNvPr>
          <p:cNvSpPr txBox="1"/>
          <p:nvPr/>
        </p:nvSpPr>
        <p:spPr>
          <a:xfrm>
            <a:off x="2980240" y="3794298"/>
            <a:ext cx="131030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색상을 </a:t>
            </a:r>
            <a:endParaRPr lang="en-US" altLang="ko-KR" sz="1600" b="1" spc="-10" dirty="0"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이용한 검출</a:t>
            </a:r>
            <a:endParaRPr sz="1600" b="1" dirty="0"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</p:txBody>
      </p:sp>
      <p:sp>
        <p:nvSpPr>
          <p:cNvPr id="1062" name="object 18">
            <a:extLst>
              <a:ext uri="{FF2B5EF4-FFF2-40B4-BE49-F238E27FC236}">
                <a16:creationId xmlns:a16="http://schemas.microsoft.com/office/drawing/2014/main" id="{62B0BB27-E703-5639-6BDD-15F1A862846F}"/>
              </a:ext>
            </a:extLst>
          </p:cNvPr>
          <p:cNvSpPr txBox="1"/>
          <p:nvPr/>
        </p:nvSpPr>
        <p:spPr>
          <a:xfrm>
            <a:off x="4521608" y="3794298"/>
            <a:ext cx="131030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이진화를 </a:t>
            </a:r>
            <a:endParaRPr lang="en-US" altLang="ko-KR" sz="1600" b="1" spc="-10" dirty="0"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이용한 검출</a:t>
            </a:r>
            <a:endParaRPr sz="1600" b="1" dirty="0"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</p:txBody>
      </p:sp>
      <p:sp>
        <p:nvSpPr>
          <p:cNvPr id="1063" name="object 18">
            <a:extLst>
              <a:ext uri="{FF2B5EF4-FFF2-40B4-BE49-F238E27FC236}">
                <a16:creationId xmlns:a16="http://schemas.microsoft.com/office/drawing/2014/main" id="{9B2CB902-7A1D-E52A-BD8B-20C54C09A716}"/>
              </a:ext>
            </a:extLst>
          </p:cNvPr>
          <p:cNvSpPr txBox="1"/>
          <p:nvPr/>
        </p:nvSpPr>
        <p:spPr>
          <a:xfrm>
            <a:off x="5993501" y="3804806"/>
            <a:ext cx="131030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 err="1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에지를</a:t>
            </a:r>
            <a:r>
              <a:rPr lang="ko-KR" altLang="en-US" sz="1600" b="1" spc="-10" dirty="0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 </a:t>
            </a:r>
            <a:endParaRPr lang="en-US" altLang="ko-KR" sz="1600" b="1" spc="-10" dirty="0"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이용한 검출</a:t>
            </a:r>
            <a:endParaRPr sz="1600" b="1" dirty="0"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</p:txBody>
      </p:sp>
      <p:sp>
        <p:nvSpPr>
          <p:cNvPr id="1064" name="object 18">
            <a:extLst>
              <a:ext uri="{FF2B5EF4-FFF2-40B4-BE49-F238E27FC236}">
                <a16:creationId xmlns:a16="http://schemas.microsoft.com/office/drawing/2014/main" id="{53FCBBCD-18CF-1BB8-44C0-9FF73C541CA8}"/>
              </a:ext>
            </a:extLst>
          </p:cNvPr>
          <p:cNvSpPr txBox="1"/>
          <p:nvPr/>
        </p:nvSpPr>
        <p:spPr>
          <a:xfrm>
            <a:off x="7479880" y="3873554"/>
            <a:ext cx="131030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주파수 영역을 이용한 검출</a:t>
            </a:r>
            <a:endParaRPr sz="1600" b="1" dirty="0"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</p:txBody>
      </p:sp>
      <p:sp>
        <p:nvSpPr>
          <p:cNvPr id="1065" name="타원 1064">
            <a:extLst>
              <a:ext uri="{FF2B5EF4-FFF2-40B4-BE49-F238E27FC236}">
                <a16:creationId xmlns:a16="http://schemas.microsoft.com/office/drawing/2014/main" id="{6F1B9526-25F0-03AF-4294-25ABB0DDC684}"/>
              </a:ext>
            </a:extLst>
          </p:cNvPr>
          <p:cNvSpPr/>
          <p:nvPr/>
        </p:nvSpPr>
        <p:spPr>
          <a:xfrm>
            <a:off x="5241585" y="1069536"/>
            <a:ext cx="1376080" cy="1285521"/>
          </a:xfrm>
          <a:prstGeom prst="ellipse">
            <a:avLst/>
          </a:prstGeom>
          <a:solidFill>
            <a:srgbClr val="00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4" name="object 18">
            <a:extLst>
              <a:ext uri="{FF2B5EF4-FFF2-40B4-BE49-F238E27FC236}">
                <a16:creationId xmlns:a16="http://schemas.microsoft.com/office/drawing/2014/main" id="{774A65C0-6513-59D5-A519-ECAB4A7385C2}"/>
              </a:ext>
            </a:extLst>
          </p:cNvPr>
          <p:cNvSpPr txBox="1"/>
          <p:nvPr/>
        </p:nvSpPr>
        <p:spPr>
          <a:xfrm>
            <a:off x="5176491" y="1497426"/>
            <a:ext cx="1513694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chemeClr val="bg1"/>
                </a:solidFill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두가지 경우를 </a:t>
            </a:r>
            <a:endParaRPr lang="en-US" altLang="ko-KR" sz="1600" b="1" dirty="0">
              <a:solidFill>
                <a:schemeClr val="bg1"/>
              </a:solidFill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chemeClr val="bg1"/>
                </a:solidFill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비교분석</a:t>
            </a:r>
          </a:p>
        </p:txBody>
      </p:sp>
      <p:sp>
        <p:nvSpPr>
          <p:cNvPr id="1076" name="object 8">
            <a:extLst>
              <a:ext uri="{FF2B5EF4-FFF2-40B4-BE49-F238E27FC236}">
                <a16:creationId xmlns:a16="http://schemas.microsoft.com/office/drawing/2014/main" id="{F0266BE7-2ADD-A8C0-C9FD-CDA8329FC6AF}"/>
              </a:ext>
            </a:extLst>
          </p:cNvPr>
          <p:cNvSpPr/>
          <p:nvPr/>
        </p:nvSpPr>
        <p:spPr>
          <a:xfrm flipH="1">
            <a:off x="5877403" y="1992990"/>
            <a:ext cx="45719" cy="3670728"/>
          </a:xfrm>
          <a:custGeom>
            <a:avLst/>
            <a:gdLst/>
            <a:ahLst/>
            <a:cxnLst/>
            <a:rect l="l" t="t" r="r" b="b"/>
            <a:pathLst>
              <a:path h="3265804">
                <a:moveTo>
                  <a:pt x="0" y="0"/>
                </a:moveTo>
                <a:lnTo>
                  <a:pt x="0" y="3265335"/>
                </a:lnTo>
              </a:path>
            </a:pathLst>
          </a:custGeom>
          <a:ln w="12700">
            <a:solidFill>
              <a:schemeClr val="tx1"/>
            </a:solidFill>
            <a:tailEnd type="arrow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8">
            <a:extLst>
              <a:ext uri="{FF2B5EF4-FFF2-40B4-BE49-F238E27FC236}">
                <a16:creationId xmlns:a16="http://schemas.microsoft.com/office/drawing/2014/main" id="{DDFFFB13-00C0-BD5F-E281-F348E64545EB}"/>
              </a:ext>
            </a:extLst>
          </p:cNvPr>
          <p:cNvSpPr txBox="1"/>
          <p:nvPr/>
        </p:nvSpPr>
        <p:spPr>
          <a:xfrm>
            <a:off x="2347515" y="2852976"/>
            <a:ext cx="2723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b="1" dirty="0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여드름 치료 </a:t>
            </a:r>
            <a:r>
              <a:rPr lang="en-US" altLang="ko-KR" sz="1400" b="1" dirty="0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BEFORE</a:t>
            </a:r>
            <a:endParaRPr lang="ko-KR" altLang="en-US" sz="1400" b="1" dirty="0"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</p:txBody>
      </p:sp>
      <p:sp>
        <p:nvSpPr>
          <p:cNvPr id="1079" name="object 18">
            <a:extLst>
              <a:ext uri="{FF2B5EF4-FFF2-40B4-BE49-F238E27FC236}">
                <a16:creationId xmlns:a16="http://schemas.microsoft.com/office/drawing/2014/main" id="{8FF19DD6-2C90-4262-FCF5-72154B4AD8B7}"/>
              </a:ext>
            </a:extLst>
          </p:cNvPr>
          <p:cNvSpPr txBox="1"/>
          <p:nvPr/>
        </p:nvSpPr>
        <p:spPr>
          <a:xfrm>
            <a:off x="6698319" y="2872268"/>
            <a:ext cx="2723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b="1" dirty="0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여드름 치료 </a:t>
            </a:r>
            <a:r>
              <a:rPr lang="en-US" altLang="ko-KR" sz="1400" b="1" dirty="0"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AFTER</a:t>
            </a:r>
            <a:endParaRPr lang="ko-KR" altLang="en-US" sz="1400" b="1" dirty="0"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46283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지능형 영상처리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2640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수고 하셨습니다</a:t>
            </a: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56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지능형 영상처리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190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1.</a:t>
            </a: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주제</a:t>
            </a: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82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-46866" y="22503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60131"/>
              <a:ext cx="12096000" cy="538883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주제 </a:t>
              </a: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: </a:t>
              </a:r>
              <a:r>
                <a:rPr lang="ko-KR" altLang="en-US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얼굴 객체 탐지 및 트러블 검출 분석</a:t>
              </a:r>
              <a:endParaRPr lang="en-US" altLang="ko-KR" sz="24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135189" y="131244"/>
              <a:ext cx="925257" cy="283471"/>
              <a:chOff x="11374184" y="171725"/>
              <a:chExt cx="650544" cy="199307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74184" y="173664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143CDE-1090-E791-4031-01EE18907097}"/>
              </a:ext>
            </a:extLst>
          </p:cNvPr>
          <p:cNvSpPr/>
          <p:nvPr/>
        </p:nvSpPr>
        <p:spPr>
          <a:xfrm>
            <a:off x="1193603" y="2313953"/>
            <a:ext cx="6136184" cy="3242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21D801-92B8-5B03-03C6-5C701EFAC948}"/>
              </a:ext>
            </a:extLst>
          </p:cNvPr>
          <p:cNvSpPr/>
          <p:nvPr/>
        </p:nvSpPr>
        <p:spPr>
          <a:xfrm>
            <a:off x="6092999" y="2165183"/>
            <a:ext cx="4661243" cy="3391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object 24">
            <a:extLst>
              <a:ext uri="{FF2B5EF4-FFF2-40B4-BE49-F238E27FC236}">
                <a16:creationId xmlns:a16="http://schemas.microsoft.com/office/drawing/2014/main" id="{07AECA80-E836-D17C-BF56-E5F62DCB2FB9}"/>
              </a:ext>
            </a:extLst>
          </p:cNvPr>
          <p:cNvSpPr txBox="1"/>
          <p:nvPr/>
        </p:nvSpPr>
        <p:spPr>
          <a:xfrm>
            <a:off x="1417741" y="2569120"/>
            <a:ext cx="15027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1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  <a:cs typeface="Open Sans"/>
              </a:rPr>
              <a:t>얼굴 인식</a:t>
            </a:r>
            <a:endParaRPr sz="2400" dirty="0">
              <a:solidFill>
                <a:schemeClr val="tx1"/>
              </a:solidFill>
              <a:latin typeface="NanumSquare Neo OTF Heavy" pitchFamily="2" charset="-127"/>
              <a:ea typeface="NanumSquare Neo OTF Heavy" pitchFamily="2" charset="-127"/>
              <a:cs typeface="Open Sans"/>
            </a:endParaRPr>
          </a:p>
        </p:txBody>
      </p:sp>
      <p:sp>
        <p:nvSpPr>
          <p:cNvPr id="16" name="object 23">
            <a:extLst>
              <a:ext uri="{FF2B5EF4-FFF2-40B4-BE49-F238E27FC236}">
                <a16:creationId xmlns:a16="http://schemas.microsoft.com/office/drawing/2014/main" id="{E37F9BD2-488C-57B1-0A15-13366FCB945E}"/>
              </a:ext>
            </a:extLst>
          </p:cNvPr>
          <p:cNvSpPr txBox="1"/>
          <p:nvPr/>
        </p:nvSpPr>
        <p:spPr>
          <a:xfrm>
            <a:off x="6480328" y="2589466"/>
            <a:ext cx="1889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  <a:cs typeface="Open Sans"/>
              </a:rPr>
              <a:t>여드름 검출</a:t>
            </a:r>
            <a:endParaRPr sz="2400" dirty="0">
              <a:solidFill>
                <a:schemeClr val="tx1"/>
              </a:solidFill>
              <a:latin typeface="NanumSquare Neo OTF Heavy" pitchFamily="2" charset="-127"/>
              <a:ea typeface="NanumSquare Neo OTF Heavy" pitchFamily="2" charset="-127"/>
              <a:cs typeface="Open Sans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D3FD3FBE-6CFD-CC55-5808-D11E3A08C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5272" y="2035168"/>
            <a:ext cx="1332413" cy="3651781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69944CDC-EE51-B04E-8009-DFA736E18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090" y="4402949"/>
            <a:ext cx="392666" cy="382141"/>
          </a:xfrm>
          <a:prstGeom prst="rect">
            <a:avLst/>
          </a:prstGeom>
        </p:spPr>
      </p:pic>
      <p:sp>
        <p:nvSpPr>
          <p:cNvPr id="20" name="object 30">
            <a:extLst>
              <a:ext uri="{FF2B5EF4-FFF2-40B4-BE49-F238E27FC236}">
                <a16:creationId xmlns:a16="http://schemas.microsoft.com/office/drawing/2014/main" id="{7843F6F4-0C7A-AD30-6E1A-722FC93A17A4}"/>
              </a:ext>
            </a:extLst>
          </p:cNvPr>
          <p:cNvSpPr txBox="1"/>
          <p:nvPr/>
        </p:nvSpPr>
        <p:spPr>
          <a:xfrm>
            <a:off x="6739503" y="4488314"/>
            <a:ext cx="3881179" cy="855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Square Neo OTF Regular" pitchFamily="2" charset="-127"/>
                <a:cs typeface="Open Sans"/>
              </a:rPr>
              <a:t>이진화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Square Neo OTF Regular" pitchFamily="2" charset="-127"/>
                <a:cs typeface="Open Sans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Square Neo OTF Regular" pitchFamily="2" charset="-127"/>
                <a:cs typeface="Open Sans"/>
              </a:rPr>
              <a:t>색상탐지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Square Neo OTF Regular" pitchFamily="2" charset="-127"/>
                <a:cs typeface="Open Sans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Square Neo OTF Regular" pitchFamily="2" charset="-127"/>
                <a:cs typeface="Open Sans"/>
              </a:rPr>
              <a:t>에지 검출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Square Neo OTF Regular" pitchFamily="2" charset="-127"/>
                <a:cs typeface="Open Sans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Square Neo OTF Regular" pitchFamily="2" charset="-127"/>
                <a:cs typeface="Open Sans"/>
              </a:rPr>
              <a:t>주파수영역 등 영상처리의 다양한 기법들을 사용하여 얼굴의 특정부분 여드름을 검출</a:t>
            </a:r>
            <a:endParaRPr lang="en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Square Neo OTF Regular" pitchFamily="2" charset="-127"/>
              <a:cs typeface="Open Sans"/>
            </a:endParaRPr>
          </a:p>
        </p:txBody>
      </p:sp>
      <p:pic>
        <p:nvPicPr>
          <p:cNvPr id="29" name="그래픽 28" descr="남자 윤곽선">
            <a:extLst>
              <a:ext uri="{FF2B5EF4-FFF2-40B4-BE49-F238E27FC236}">
                <a16:creationId xmlns:a16="http://schemas.microsoft.com/office/drawing/2014/main" id="{1D6A157A-D7F6-6CAD-BD7C-9F8E6FE4BE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9444" y="3010961"/>
            <a:ext cx="914400" cy="914400"/>
          </a:xfrm>
          <a:prstGeom prst="rect">
            <a:avLst/>
          </a:prstGeom>
        </p:spPr>
      </p:pic>
      <p:pic>
        <p:nvPicPr>
          <p:cNvPr id="31" name="그래픽 30" descr="사용자 윤곽선">
            <a:extLst>
              <a:ext uri="{FF2B5EF4-FFF2-40B4-BE49-F238E27FC236}">
                <a16:creationId xmlns:a16="http://schemas.microsoft.com/office/drawing/2014/main" id="{09EF2DE4-F045-6AB0-32D1-24020F6A0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6210" y="3100046"/>
            <a:ext cx="590544" cy="590544"/>
          </a:xfrm>
          <a:prstGeom prst="rect">
            <a:avLst/>
          </a:prstGeom>
        </p:spPr>
      </p:pic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E6AE100F-9A9C-31C7-D2AC-8B09E3DB89EA}"/>
              </a:ext>
            </a:extLst>
          </p:cNvPr>
          <p:cNvCxnSpPr/>
          <p:nvPr/>
        </p:nvCxnSpPr>
        <p:spPr>
          <a:xfrm>
            <a:off x="2039168" y="3362769"/>
            <a:ext cx="3293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35A266E1-01EA-A2EC-0492-7E5027E91D5B}"/>
              </a:ext>
            </a:extLst>
          </p:cNvPr>
          <p:cNvSpPr/>
          <p:nvPr/>
        </p:nvSpPr>
        <p:spPr>
          <a:xfrm flipH="1" flipV="1">
            <a:off x="2450935" y="3119096"/>
            <a:ext cx="416165" cy="46447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D1BECAAE-61C7-E762-EF1F-DBFB8A9DECC6}"/>
              </a:ext>
            </a:extLst>
          </p:cNvPr>
          <p:cNvGrpSpPr/>
          <p:nvPr/>
        </p:nvGrpSpPr>
        <p:grpSpPr>
          <a:xfrm>
            <a:off x="6523748" y="3137687"/>
            <a:ext cx="1325805" cy="516435"/>
            <a:chOff x="5639946" y="3651249"/>
            <a:chExt cx="3125530" cy="1275313"/>
          </a:xfrm>
        </p:grpSpPr>
        <p:pic>
          <p:nvPicPr>
            <p:cNvPr id="1029" name="그래픽 1028" descr="우는 얼굴(윤곽선) 단색으로 채워진">
              <a:extLst>
                <a:ext uri="{FF2B5EF4-FFF2-40B4-BE49-F238E27FC236}">
                  <a16:creationId xmlns:a16="http://schemas.microsoft.com/office/drawing/2014/main" id="{4E20EDE7-6DE7-015A-4B04-2B79808E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39946" y="3651249"/>
              <a:ext cx="1275313" cy="1275313"/>
            </a:xfrm>
            <a:prstGeom prst="rect">
              <a:avLst/>
            </a:prstGeom>
          </p:spPr>
        </p:pic>
        <p:pic>
          <p:nvPicPr>
            <p:cNvPr id="1030" name="그래픽 1029" descr="웃는 얼굴(윤곽선) 단색으로 채워진">
              <a:extLst>
                <a:ext uri="{FF2B5EF4-FFF2-40B4-BE49-F238E27FC236}">
                  <a16:creationId xmlns:a16="http://schemas.microsoft.com/office/drawing/2014/main" id="{FBB1A60C-DF1C-254A-2A73-B45EAD7D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90164" y="3651250"/>
              <a:ext cx="1275312" cy="1275312"/>
            </a:xfrm>
            <a:prstGeom prst="rect">
              <a:avLst/>
            </a:prstGeom>
          </p:spPr>
        </p:pic>
        <p:sp>
          <p:nvSpPr>
            <p:cNvPr id="1031" name="타원 1030">
              <a:extLst>
                <a:ext uri="{FF2B5EF4-FFF2-40B4-BE49-F238E27FC236}">
                  <a16:creationId xmlns:a16="http://schemas.microsoft.com/office/drawing/2014/main" id="{C2E8CB7F-2712-FC26-8DC2-820FB9CBB7FE}"/>
                </a:ext>
              </a:extLst>
            </p:cNvPr>
            <p:cNvSpPr/>
            <p:nvPr/>
          </p:nvSpPr>
          <p:spPr>
            <a:xfrm>
              <a:off x="5858392" y="4286246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타원 1031">
              <a:extLst>
                <a:ext uri="{FF2B5EF4-FFF2-40B4-BE49-F238E27FC236}">
                  <a16:creationId xmlns:a16="http://schemas.microsoft.com/office/drawing/2014/main" id="{6F7579FC-E654-414A-A508-1B0E7AE69774}"/>
                </a:ext>
              </a:extLst>
            </p:cNvPr>
            <p:cNvSpPr/>
            <p:nvPr/>
          </p:nvSpPr>
          <p:spPr>
            <a:xfrm>
              <a:off x="6574271" y="4286246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3" name="타원 1032">
              <a:extLst>
                <a:ext uri="{FF2B5EF4-FFF2-40B4-BE49-F238E27FC236}">
                  <a16:creationId xmlns:a16="http://schemas.microsoft.com/office/drawing/2014/main" id="{88EF529F-B163-D7D8-01DE-B61527E17A79}"/>
                </a:ext>
              </a:extLst>
            </p:cNvPr>
            <p:cNvSpPr/>
            <p:nvPr/>
          </p:nvSpPr>
          <p:spPr>
            <a:xfrm>
              <a:off x="6470619" y="4379552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4" name="타원 1033">
              <a:extLst>
                <a:ext uri="{FF2B5EF4-FFF2-40B4-BE49-F238E27FC236}">
                  <a16:creationId xmlns:a16="http://schemas.microsoft.com/office/drawing/2014/main" id="{D2258914-950F-B970-3D88-054F96019156}"/>
                </a:ext>
              </a:extLst>
            </p:cNvPr>
            <p:cNvSpPr/>
            <p:nvPr/>
          </p:nvSpPr>
          <p:spPr>
            <a:xfrm>
              <a:off x="5899277" y="4426205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5" name="타원 1034">
              <a:extLst>
                <a:ext uri="{FF2B5EF4-FFF2-40B4-BE49-F238E27FC236}">
                  <a16:creationId xmlns:a16="http://schemas.microsoft.com/office/drawing/2014/main" id="{20A7BD48-D95D-AF31-81A2-67D86E28E0B4}"/>
                </a:ext>
              </a:extLst>
            </p:cNvPr>
            <p:cNvSpPr/>
            <p:nvPr/>
          </p:nvSpPr>
          <p:spPr>
            <a:xfrm>
              <a:off x="6201478" y="3918944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6" name="타원 1035">
              <a:extLst>
                <a:ext uri="{FF2B5EF4-FFF2-40B4-BE49-F238E27FC236}">
                  <a16:creationId xmlns:a16="http://schemas.microsoft.com/office/drawing/2014/main" id="{CA51BC37-BB58-FC52-AA49-200F54695ABD}"/>
                </a:ext>
              </a:extLst>
            </p:cNvPr>
            <p:cNvSpPr/>
            <p:nvPr/>
          </p:nvSpPr>
          <p:spPr>
            <a:xfrm>
              <a:off x="6308100" y="3918944"/>
              <a:ext cx="74645" cy="933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8" name="object 30">
            <a:extLst>
              <a:ext uri="{FF2B5EF4-FFF2-40B4-BE49-F238E27FC236}">
                <a16:creationId xmlns:a16="http://schemas.microsoft.com/office/drawing/2014/main" id="{DADECB12-F807-5ADA-D402-6F598E4955B5}"/>
              </a:ext>
            </a:extLst>
          </p:cNvPr>
          <p:cNvSpPr txBox="1"/>
          <p:nvPr/>
        </p:nvSpPr>
        <p:spPr>
          <a:xfrm>
            <a:off x="1869380" y="4622369"/>
            <a:ext cx="3102172" cy="56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Square Neo OTF Regular" pitchFamily="2" charset="-127"/>
                <a:cs typeface="Open Sans"/>
              </a:rPr>
              <a:t>PYTHON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Square Neo OTF Regular" pitchFamily="2" charset="-127"/>
                <a:cs typeface="Open Sans"/>
              </a:rPr>
              <a:t>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Square Neo OTF Regular" pitchFamily="2" charset="-127"/>
                <a:cs typeface="Open Sans"/>
              </a:rPr>
              <a:t>MATLAB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Square Neo OTF Regular" pitchFamily="2" charset="-127"/>
                <a:cs typeface="Open Sans"/>
              </a:rPr>
              <a:t>을 활용하여 이미지에서 자동으로 얼굴을 인식</a:t>
            </a:r>
            <a:endParaRPr lang="en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Square Neo OTF Regular" pitchFamily="2" charset="-127"/>
              <a:cs typeface="Open Sans"/>
            </a:endParaRPr>
          </a:p>
        </p:txBody>
      </p:sp>
      <p:cxnSp>
        <p:nvCxnSpPr>
          <p:cNvPr id="1039" name="직선 화살표 연결선 1038">
            <a:extLst>
              <a:ext uri="{FF2B5EF4-FFF2-40B4-BE49-F238E27FC236}">
                <a16:creationId xmlns:a16="http://schemas.microsoft.com/office/drawing/2014/main" id="{75FEF5FF-FB7F-8228-A36A-8562863BB257}"/>
              </a:ext>
            </a:extLst>
          </p:cNvPr>
          <p:cNvCxnSpPr>
            <a:cxnSpLocks/>
          </p:cNvCxnSpPr>
          <p:nvPr/>
        </p:nvCxnSpPr>
        <p:spPr>
          <a:xfrm flipV="1">
            <a:off x="7013443" y="3369187"/>
            <a:ext cx="344517" cy="881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22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지능형 영상처리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2640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2. </a:t>
            </a: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데이터셋 소개</a:t>
            </a: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037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9331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1"/>
              <a:ext cx="12096000" cy="535392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이미지 </a:t>
              </a:r>
              <a:r>
                <a:rPr lang="ko-KR" altLang="en-US" sz="2000" i="1" kern="0" dirty="0" err="1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스크래핑을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통해 데이터를 수집한다</a:t>
              </a: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.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983AB1E-1BF9-1341-295F-B5E186495DAA}"/>
              </a:ext>
            </a:extLst>
          </p:cNvPr>
          <p:cNvSpPr txBox="1"/>
          <p:nvPr/>
        </p:nvSpPr>
        <p:spPr>
          <a:xfrm>
            <a:off x="94456" y="6433175"/>
            <a:ext cx="6185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휴먼 피부과 </a:t>
            </a:r>
            <a:r>
              <a:rPr lang="ko-KR" altLang="en-US" sz="1200" dirty="0" err="1"/>
              <a:t>소사벌점</a:t>
            </a:r>
            <a:r>
              <a:rPr lang="ko-KR" altLang="en-US" sz="1200" dirty="0"/>
              <a:t> </a:t>
            </a:r>
            <a:r>
              <a:rPr lang="en-US" altLang="ko-KR" sz="1200" dirty="0"/>
              <a:t>:http://humanssb.co.kr/clinic/m_bnaacne1.php?top=16&amp;sub=2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F07F8F-43CE-F4D6-E436-21CA3DB75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8" y="1461842"/>
            <a:ext cx="2449358" cy="6998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9DAB92-EF20-B47E-809E-D22B343B2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3" y="2279551"/>
            <a:ext cx="6790008" cy="876376"/>
          </a:xfrm>
          <a:prstGeom prst="rect">
            <a:avLst/>
          </a:prstGeom>
        </p:spPr>
      </p:pic>
      <p:pic>
        <p:nvPicPr>
          <p:cNvPr id="25" name="그림 24" descr="인간의 얼굴, 피부, 속눈썹, 입술이(가) 표시된 사진&#10;&#10;자동 생성된 설명">
            <a:extLst>
              <a:ext uri="{FF2B5EF4-FFF2-40B4-BE49-F238E27FC236}">
                <a16:creationId xmlns:a16="http://schemas.microsoft.com/office/drawing/2014/main" id="{273C5F85-3C79-5A6B-EC27-EA206F1D81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3" y="3996576"/>
            <a:ext cx="3069325" cy="1901975"/>
          </a:xfrm>
          <a:prstGeom prst="rect">
            <a:avLst/>
          </a:prstGeom>
        </p:spPr>
      </p:pic>
      <p:pic>
        <p:nvPicPr>
          <p:cNvPr id="28" name="그림 27" descr="인간의 얼굴, 이마, 눈썹, 스크린샷이(가) 표시된 사진&#10;&#10;자동 생성된 설명">
            <a:extLst>
              <a:ext uri="{FF2B5EF4-FFF2-40B4-BE49-F238E27FC236}">
                <a16:creationId xmlns:a16="http://schemas.microsoft.com/office/drawing/2014/main" id="{E586C033-A4C5-B87B-9916-CAD7F1498D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88" y="4001885"/>
            <a:ext cx="3069325" cy="1909636"/>
          </a:xfrm>
          <a:prstGeom prst="rect">
            <a:avLst/>
          </a:prstGeom>
        </p:spPr>
      </p:pic>
      <p:pic>
        <p:nvPicPr>
          <p:cNvPr id="30" name="그림 29" descr="입술, 피부, 인간의 얼굴, 속눈썹이(가) 표시된 사진&#10;&#10;자동 생성된 설명">
            <a:extLst>
              <a:ext uri="{FF2B5EF4-FFF2-40B4-BE49-F238E27FC236}">
                <a16:creationId xmlns:a16="http://schemas.microsoft.com/office/drawing/2014/main" id="{2635A6A1-7710-221A-BA6D-DB88B06EFA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11" y="4009546"/>
            <a:ext cx="3060991" cy="1901975"/>
          </a:xfrm>
          <a:prstGeom prst="rect">
            <a:avLst/>
          </a:prstGeom>
        </p:spPr>
      </p:pic>
      <p:sp>
        <p:nvSpPr>
          <p:cNvPr id="14" name="object 32">
            <a:extLst>
              <a:ext uri="{FF2B5EF4-FFF2-40B4-BE49-F238E27FC236}">
                <a16:creationId xmlns:a16="http://schemas.microsoft.com/office/drawing/2014/main" id="{9873329C-039D-88C6-BD74-11DB7275A5CC}"/>
              </a:ext>
            </a:extLst>
          </p:cNvPr>
          <p:cNvSpPr txBox="1">
            <a:spLocks/>
          </p:cNvSpPr>
          <p:nvPr/>
        </p:nvSpPr>
        <p:spPr>
          <a:xfrm>
            <a:off x="272454" y="965357"/>
            <a:ext cx="990580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1. </a:t>
            </a:r>
            <a:r>
              <a:rPr lang="ko-KR" altLang="en-US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피부과 홈페이지에 접속 후 여드름 피부를 직접 </a:t>
            </a:r>
            <a:r>
              <a:rPr lang="ko-KR" altLang="en-US" sz="2000" spc="-60" dirty="0" err="1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스크래핑</a:t>
            </a:r>
            <a:endParaRPr lang="ko-KR" altLang="en-US" sz="200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5" name="object 32">
            <a:extLst>
              <a:ext uri="{FF2B5EF4-FFF2-40B4-BE49-F238E27FC236}">
                <a16:creationId xmlns:a16="http://schemas.microsoft.com/office/drawing/2014/main" id="{7CF91E6C-71B4-D553-A41B-D17F41512A1F}"/>
              </a:ext>
            </a:extLst>
          </p:cNvPr>
          <p:cNvSpPr txBox="1">
            <a:spLocks/>
          </p:cNvSpPr>
          <p:nvPr/>
        </p:nvSpPr>
        <p:spPr>
          <a:xfrm>
            <a:off x="272454" y="3639982"/>
            <a:ext cx="306932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000" spc="-60" dirty="0">
                <a:latin typeface="NanumSquare Neo OTF ExtraBold" pitchFamily="2" charset="-127"/>
                <a:ea typeface="NanumSquare Neo OTF ExtraBold" pitchFamily="2" charset="-127"/>
              </a:rPr>
              <a:t>2</a:t>
            </a:r>
            <a:r>
              <a:rPr lang="en-US" altLang="ko-KR" sz="200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. </a:t>
            </a:r>
            <a:r>
              <a:rPr lang="ko-KR" altLang="en-US" sz="2000" spc="-60" dirty="0">
                <a:latin typeface="NanumSquare Neo OTF ExtraBold" pitchFamily="2" charset="-127"/>
                <a:ea typeface="NanumSquare Neo OTF ExtraBold" pitchFamily="2" charset="-127"/>
              </a:rPr>
              <a:t>데이터 수집 예시</a:t>
            </a:r>
            <a:endParaRPr lang="ko-KR" altLang="en-US" sz="200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35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기초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388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3. Face Detection(</a:t>
            </a: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얼굴인식</a:t>
            </a: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94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Face Detection </a:t>
              </a:r>
              <a:r>
                <a:rPr lang="ko-KR" altLang="en-US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방법</a:t>
              </a: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(PYTHON) 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0C5D9F82-10EE-B307-C3D6-142E2904E53B}"/>
              </a:ext>
            </a:extLst>
          </p:cNvPr>
          <p:cNvSpPr/>
          <p:nvPr/>
        </p:nvSpPr>
        <p:spPr>
          <a:xfrm>
            <a:off x="305029" y="1182907"/>
            <a:ext cx="3000460" cy="5379437"/>
          </a:xfrm>
          <a:prstGeom prst="rect">
            <a:avLst/>
          </a:prstGeom>
          <a:gradFill>
            <a:gsLst>
              <a:gs pos="71000">
                <a:schemeClr val="accent1">
                  <a:alpha val="3000"/>
                  <a:lumMod val="2000"/>
                  <a:lumOff val="98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B8C7D8">
                  <a:alpha val="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8A942B2A-CB5B-CBB8-462A-0FA73EC20678}"/>
              </a:ext>
            </a:extLst>
          </p:cNvPr>
          <p:cNvSpPr/>
          <p:nvPr/>
        </p:nvSpPr>
        <p:spPr>
          <a:xfrm>
            <a:off x="1010773" y="2108939"/>
            <a:ext cx="1599078" cy="1693691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en-US" altLang="ko-KR" dirty="0">
                <a:cs typeface="Aharoni" panose="02010803020104030203" pitchFamily="2" charset="-79"/>
              </a:rPr>
              <a:t>MTCNN:</a:t>
            </a: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8C046644-1FA5-7B34-9675-3687A4414048}"/>
              </a:ext>
            </a:extLst>
          </p:cNvPr>
          <p:cNvSpPr/>
          <p:nvPr/>
        </p:nvSpPr>
        <p:spPr>
          <a:xfrm>
            <a:off x="1010773" y="2108939"/>
            <a:ext cx="1599078" cy="1693691"/>
          </a:xfrm>
          <a:prstGeom prst="arc">
            <a:avLst>
              <a:gd name="adj1" fmla="val 7470511"/>
              <a:gd name="adj2" fmla="val 16080184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AF2487E-A9EE-5D62-5A81-7F96B700D83D}"/>
              </a:ext>
            </a:extLst>
          </p:cNvPr>
          <p:cNvGrpSpPr/>
          <p:nvPr/>
        </p:nvGrpSpPr>
        <p:grpSpPr>
          <a:xfrm>
            <a:off x="1713159" y="2017064"/>
            <a:ext cx="173485" cy="183749"/>
            <a:chOff x="8105775" y="1819275"/>
            <a:chExt cx="219075" cy="21907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ED83AD6-56E9-BD19-7D0C-9CEF9DC31EEA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56DE3B6-B24D-7A53-3009-7BF747C14CC4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8A87460-5E45-743E-835C-F0E3262382EA}"/>
              </a:ext>
            </a:extLst>
          </p:cNvPr>
          <p:cNvSpPr/>
          <p:nvPr/>
        </p:nvSpPr>
        <p:spPr>
          <a:xfrm>
            <a:off x="255024" y="4202539"/>
            <a:ext cx="2880120" cy="2364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44546A"/>
                </a:solidFill>
              </a:rPr>
              <a:t> 딥러닝 신경망 기반의 얼굴 검출 알고리즘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2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2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이미지에서 얼굴 위치를 검출하고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해당 얼굴의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bounding box,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랜드마크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눈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코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입 등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),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얼굴 검출의 신뢰도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(confidence)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등을 제공</a:t>
            </a:r>
            <a:endParaRPr lang="en-US" altLang="ko-KR" sz="1200" dirty="0">
              <a:solidFill>
                <a:srgbClr val="44546A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4274AB-4458-0630-94C6-EA9F3CCE363B}"/>
              </a:ext>
            </a:extLst>
          </p:cNvPr>
          <p:cNvGrpSpPr/>
          <p:nvPr/>
        </p:nvGrpSpPr>
        <p:grpSpPr>
          <a:xfrm>
            <a:off x="3954087" y="1182907"/>
            <a:ext cx="2931511" cy="5390153"/>
            <a:chOff x="6570919" y="1182907"/>
            <a:chExt cx="2931511" cy="5390153"/>
          </a:xfrm>
        </p:grpSpPr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2053DD9D-120E-C909-238A-AC2C99DD4130}"/>
                </a:ext>
              </a:extLst>
            </p:cNvPr>
            <p:cNvSpPr/>
            <p:nvPr/>
          </p:nvSpPr>
          <p:spPr>
            <a:xfrm>
              <a:off x="6570919" y="1182907"/>
              <a:ext cx="2904218" cy="5379437"/>
            </a:xfrm>
            <a:prstGeom prst="rect">
              <a:avLst/>
            </a:prstGeom>
            <a:gradFill>
              <a:gsLst>
                <a:gs pos="71000">
                  <a:schemeClr val="accent1">
                    <a:alpha val="3000"/>
                    <a:lumMod val="2000"/>
                    <a:lumOff val="98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rgbClr val="B8C7D8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6" name="원호 1035">
              <a:extLst>
                <a:ext uri="{FF2B5EF4-FFF2-40B4-BE49-F238E27FC236}">
                  <a16:creationId xmlns:a16="http://schemas.microsoft.com/office/drawing/2014/main" id="{97EDB876-3D06-2E81-33AB-1FCD50984A9B}"/>
                </a:ext>
              </a:extLst>
            </p:cNvPr>
            <p:cNvSpPr/>
            <p:nvPr/>
          </p:nvSpPr>
          <p:spPr>
            <a:xfrm>
              <a:off x="7276663" y="2108939"/>
              <a:ext cx="1599078" cy="169369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dirty="0"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en-US" altLang="ko-KR" dirty="0">
                  <a:cs typeface="Aharoni" panose="02010803020104030203" pitchFamily="2" charset="-79"/>
                </a:rPr>
                <a:t>OpenCV:</a:t>
              </a:r>
            </a:p>
            <a:p>
              <a:pPr algn="ctr">
                <a:defRPr/>
              </a:pPr>
              <a:endParaRPr lang="en-US" altLang="ko-KR" dirty="0">
                <a:cs typeface="Aharoni" panose="02010803020104030203" pitchFamily="2" charset="-79"/>
              </a:endParaRPr>
            </a:p>
          </p:txBody>
        </p:sp>
        <p:sp>
          <p:nvSpPr>
            <p:cNvPr id="1037" name="원호 1036">
              <a:extLst>
                <a:ext uri="{FF2B5EF4-FFF2-40B4-BE49-F238E27FC236}">
                  <a16:creationId xmlns:a16="http://schemas.microsoft.com/office/drawing/2014/main" id="{F5D6EF89-0057-C8B3-1FE9-58426FCA5B85}"/>
                </a:ext>
              </a:extLst>
            </p:cNvPr>
            <p:cNvSpPr/>
            <p:nvPr/>
          </p:nvSpPr>
          <p:spPr>
            <a:xfrm>
              <a:off x="7276663" y="2108939"/>
              <a:ext cx="1599078" cy="1693691"/>
            </a:xfrm>
            <a:prstGeom prst="arc">
              <a:avLst>
                <a:gd name="adj1" fmla="val 7470511"/>
                <a:gd name="adj2" fmla="val 16080184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5FE432CA-D882-9135-2662-D81FF5EC8AFF}"/>
                </a:ext>
              </a:extLst>
            </p:cNvPr>
            <p:cNvGrpSpPr/>
            <p:nvPr/>
          </p:nvGrpSpPr>
          <p:grpSpPr>
            <a:xfrm>
              <a:off x="7979049" y="2017064"/>
              <a:ext cx="173485" cy="183749"/>
              <a:chOff x="8105775" y="1819275"/>
              <a:chExt cx="219075" cy="219075"/>
            </a:xfrm>
          </p:grpSpPr>
          <p:sp>
            <p:nvSpPr>
              <p:cNvPr id="1039" name="타원 1038">
                <a:extLst>
                  <a:ext uri="{FF2B5EF4-FFF2-40B4-BE49-F238E27FC236}">
                    <a16:creationId xmlns:a16="http://schemas.microsoft.com/office/drawing/2014/main" id="{3F201083-3557-3895-A005-3FBA0F16D510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5" name="타원 1044">
                <a:extLst>
                  <a:ext uri="{FF2B5EF4-FFF2-40B4-BE49-F238E27FC236}">
                    <a16:creationId xmlns:a16="http://schemas.microsoft.com/office/drawing/2014/main" id="{425928B3-D94A-5982-B794-0C766492EBFE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6F46506B-D44F-32DB-1327-D6F91F147209}"/>
                </a:ext>
              </a:extLst>
            </p:cNvPr>
            <p:cNvSpPr/>
            <p:nvPr/>
          </p:nvSpPr>
          <p:spPr>
            <a:xfrm>
              <a:off x="6610206" y="4202539"/>
              <a:ext cx="2892224" cy="23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srgbClr val="44546A"/>
                  </a:solidFill>
                </a:rPr>
                <a:t>영상 처리와 컴퓨터 비전을 위한 오픈소스 라이브러리</a:t>
              </a:r>
              <a:endParaRPr lang="en-US" altLang="ko-KR" sz="1600" b="1" dirty="0">
                <a:solidFill>
                  <a:srgbClr val="44546A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1200" dirty="0">
                <a:solidFill>
                  <a:srgbClr val="44546A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1200" dirty="0">
                <a:solidFill>
                  <a:srgbClr val="44546A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OpenCV</a:t>
              </a: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를 사용하여 이미지를 읽고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, BGR </a:t>
              </a: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형식에서 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RGB </a:t>
              </a: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형식으로 변환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얼굴 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bounding box</a:t>
              </a: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를 그리고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얼굴 부분을 자르고 저장하는 작업을 수행</a:t>
              </a:r>
              <a:endParaRPr lang="en-US" altLang="ko-KR" sz="12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1999056-2AD0-BF9C-601D-EE1F567C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603" y="1794917"/>
            <a:ext cx="2987956" cy="4438706"/>
          </a:xfrm>
          <a:prstGeom prst="rect">
            <a:avLst/>
          </a:prstGeom>
        </p:spPr>
      </p:pic>
      <p:sp>
        <p:nvSpPr>
          <p:cNvPr id="14" name="object 32">
            <a:extLst>
              <a:ext uri="{FF2B5EF4-FFF2-40B4-BE49-F238E27FC236}">
                <a16:creationId xmlns:a16="http://schemas.microsoft.com/office/drawing/2014/main" id="{0F9566B6-27DD-2C15-4AA6-AADCA53FAD16}"/>
              </a:ext>
            </a:extLst>
          </p:cNvPr>
          <p:cNvSpPr txBox="1">
            <a:spLocks/>
          </p:cNvSpPr>
          <p:nvPr/>
        </p:nvSpPr>
        <p:spPr>
          <a:xfrm>
            <a:off x="272454" y="965357"/>
            <a:ext cx="438737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000" spc="-60" dirty="0">
                <a:latin typeface="NanumSquare Neo OTF ExtraBold" pitchFamily="2" charset="-127"/>
                <a:ea typeface="NanumSquare Neo OTF ExtraBold" pitchFamily="2" charset="-127"/>
              </a:rPr>
              <a:t>-PYTHON</a:t>
            </a:r>
            <a:r>
              <a:rPr lang="ko-KR" altLang="en-US" sz="2000" spc="-60" dirty="0">
                <a:latin typeface="NanumSquare Neo OTF ExtraBold" pitchFamily="2" charset="-127"/>
                <a:ea typeface="NanumSquare Neo OTF ExtraBold" pitchFamily="2" charset="-127"/>
              </a:rPr>
              <a:t>을 통한 얼굴 인식 주요 기술</a:t>
            </a:r>
            <a:endParaRPr lang="ko-KR" altLang="en-US" sz="200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13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4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Face Detection Code(PYTHON)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503E2AF-8197-BF00-4702-CB875B86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0" r="16428"/>
          <a:stretch/>
        </p:blipFill>
        <p:spPr>
          <a:xfrm>
            <a:off x="205918" y="1343373"/>
            <a:ext cx="8711673" cy="45541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1B484F-222A-C015-DE44-EDCB6712331D}"/>
              </a:ext>
            </a:extLst>
          </p:cNvPr>
          <p:cNvSpPr/>
          <p:nvPr/>
        </p:nvSpPr>
        <p:spPr>
          <a:xfrm>
            <a:off x="205918" y="2584363"/>
            <a:ext cx="3671548" cy="510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E59D3-E0D3-5BCF-EB70-37E46545355C}"/>
              </a:ext>
            </a:extLst>
          </p:cNvPr>
          <p:cNvSpPr/>
          <p:nvPr/>
        </p:nvSpPr>
        <p:spPr>
          <a:xfrm>
            <a:off x="228645" y="3200324"/>
            <a:ext cx="7254506" cy="133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D3F897-46F8-0A85-DB92-327FCF0294D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877466" y="1980629"/>
            <a:ext cx="4734597" cy="859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816D048-0BB2-0BCB-4637-6CE13501A6B9}"/>
              </a:ext>
            </a:extLst>
          </p:cNvPr>
          <p:cNvCxnSpPr>
            <a:cxnSpLocks/>
            <a:endCxn id="1028" idx="1"/>
          </p:cNvCxnSpPr>
          <p:nvPr/>
        </p:nvCxnSpPr>
        <p:spPr>
          <a:xfrm flipV="1">
            <a:off x="7483151" y="3645149"/>
            <a:ext cx="1047883" cy="347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D16830-185A-4C6D-944C-5F6211D5D39E}"/>
              </a:ext>
            </a:extLst>
          </p:cNvPr>
          <p:cNvSpPr/>
          <p:nvPr/>
        </p:nvSpPr>
        <p:spPr>
          <a:xfrm>
            <a:off x="8612063" y="1601251"/>
            <a:ext cx="3303037" cy="714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MTCNN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 생성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얼굴 검출</a:t>
            </a:r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E3D55B7-0870-1364-563C-33BA3454342D}"/>
              </a:ext>
            </a:extLst>
          </p:cNvPr>
          <p:cNvSpPr/>
          <p:nvPr/>
        </p:nvSpPr>
        <p:spPr>
          <a:xfrm>
            <a:off x="8531034" y="3119514"/>
            <a:ext cx="3303037" cy="1051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최소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임계값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이상인 얼굴에 대해 원본 이미지에서 얼굴 부분 자름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0581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929</Words>
  <Application>Microsoft Macintosh PowerPoint</Application>
  <PresentationFormat>와이드스크린</PresentationFormat>
  <Paragraphs>265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맑은 고딕</vt:lpstr>
      <vt:lpstr>NanumSquare Neo OTF ExtraBold</vt:lpstr>
      <vt:lpstr>NanumSquare Neo OTF Heavy</vt:lpstr>
      <vt:lpstr>Pretendard Medium</vt:lpstr>
      <vt:lpstr>Söhne</vt:lpstr>
      <vt:lpstr>Tmon몬소리 Black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/_학생_융합전자공학전공 정우성</cp:lastModifiedBy>
  <cp:revision>25</cp:revision>
  <dcterms:created xsi:type="dcterms:W3CDTF">2023-04-11T18:21:18Z</dcterms:created>
  <dcterms:modified xsi:type="dcterms:W3CDTF">2023-06-20T06:38:53Z</dcterms:modified>
</cp:coreProperties>
</file>